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62" r:id="rId4"/>
    <p:sldId id="263" r:id="rId5"/>
    <p:sldId id="264" r:id="rId6"/>
    <p:sldId id="265" r:id="rId7"/>
    <p:sldId id="266" r:id="rId8"/>
    <p:sldId id="267" r:id="rId9"/>
    <p:sldId id="268" r:id="rId10"/>
    <p:sldId id="269" r:id="rId11"/>
    <p:sldId id="270" r:id="rId12"/>
    <p:sldId id="271" r:id="rId13"/>
    <p:sldId id="272" r:id="rId14"/>
    <p:sldId id="273" r:id="rId15"/>
    <p:sldId id="274" r:id="rId16"/>
    <p:sldId id="275" r:id="rId17"/>
    <p:sldId id="276" r:id="rId18"/>
    <p:sldId id="277" r:id="rId19"/>
    <p:sldId id="278" r:id="rId20"/>
    <p:sldId id="279" r:id="rId21"/>
    <p:sldId id="280" r:id="rId22"/>
    <p:sldId id="281" r:id="rId23"/>
    <p:sldId id="282" r:id="rId24"/>
    <p:sldId id="283" r:id="rId25"/>
    <p:sldId id="284" r:id="rId26"/>
    <p:sldId id="285" r:id="rId27"/>
    <p:sldId id="286" r:id="rId28"/>
    <p:sldId id="287" r:id="rId29"/>
    <p:sldId id="300" r:id="rId30"/>
    <p:sldId id="288" r:id="rId31"/>
    <p:sldId id="289" r:id="rId32"/>
    <p:sldId id="290" r:id="rId33"/>
    <p:sldId id="291" r:id="rId34"/>
    <p:sldId id="292" r:id="rId35"/>
    <p:sldId id="293" r:id="rId36"/>
    <p:sldId id="294" r:id="rId37"/>
    <p:sldId id="295" r:id="rId38"/>
    <p:sldId id="296" r:id="rId39"/>
    <p:sldId id="302" r:id="rId40"/>
    <p:sldId id="303" r:id="rId41"/>
    <p:sldId id="301" r:id="rId42"/>
    <p:sldId id="298" r:id="rId43"/>
  </p:sldIdLst>
  <p:sldSz cx="12192000" cy="6858000"/>
  <p:notesSz cx="6858000" cy="9144000"/>
  <p:defaultTextStyle>
    <a:defPPr>
      <a:defRPr lang="nl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4" d="100"/>
          <a:sy n="64" d="100"/>
        </p:scale>
        <p:origin x="74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1381F2-BEA0-6419-3EFC-19111C9FA5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nl-B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F2F5B36-5980-99BE-B373-5F5E0C64316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nl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50B11F-938E-2EA9-3394-E3608EE0F2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4CB558-F970-429E-A2DC-87760AD58FD2}" type="datetimeFigureOut">
              <a:rPr lang="nl-BE" smtClean="0"/>
              <a:t>11/06/2023</a:t>
            </a:fld>
            <a:endParaRPr lang="nl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6D57CA-F06B-ED0E-7487-304ADCCD52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33D8D7-BC17-40ED-FE50-FBE90C17BE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8501F-9B7C-4560-86E3-3C0CE78D3C1C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607779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82556D-5292-881F-80FB-39595849EB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B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FD090C-E2CE-5FA2-1884-852B7F81BA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AEFAA5-B90F-48CC-A90B-EEBA1A2D48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4CB558-F970-429E-A2DC-87760AD58FD2}" type="datetimeFigureOut">
              <a:rPr lang="nl-BE" smtClean="0"/>
              <a:t>11/06/2023</a:t>
            </a:fld>
            <a:endParaRPr lang="nl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C099F9-CC4F-3905-5A8B-DB4A108608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BA736D-232B-0DA2-76B4-9AD69E8E1F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8501F-9B7C-4560-86E3-3C0CE78D3C1C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8076869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8EB292-9991-712A-3793-C728AEE644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nl-B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EA5438-AFA5-E702-7DF9-11685D7CFC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061E8A-0F97-DC67-4AE6-406E0E87A0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4CB558-F970-429E-A2DC-87760AD58FD2}" type="datetimeFigureOut">
              <a:rPr lang="nl-BE" smtClean="0"/>
              <a:t>11/06/2023</a:t>
            </a:fld>
            <a:endParaRPr lang="nl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4E59D5-0DC0-7484-473F-8D25D0224B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36840D-673E-F9C5-8137-E709D88CF3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8501F-9B7C-4560-86E3-3C0CE78D3C1C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0683615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ADE8F2-037A-0F70-6C1F-51A4107E4F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B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D3447D-9A2F-5B35-2D5B-4F8670F9E8D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B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CE9EB34-ABF3-D8EE-AFD2-721FE4D1D6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B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EA356D2-04D3-4DD8-903C-FE0BD5DEC0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4CB558-F970-429E-A2DC-87760AD58FD2}" type="datetimeFigureOut">
              <a:rPr lang="nl-BE" smtClean="0"/>
              <a:t>11/06/2023</a:t>
            </a:fld>
            <a:endParaRPr lang="nl-B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499995-3A72-2871-BFBD-183F2099EF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79840E7-70B0-CFD4-27E8-3C7993BCEF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8501F-9B7C-4560-86E3-3C0CE78D3C1C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6518933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C6251E-C251-B3E1-E71D-2A2AEA480E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l-B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6A8C44-5D52-F7FA-7510-D2602C6417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68AFFFF-D392-EAAB-F6B5-014A1594ED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B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EFD42D2-6183-1DA7-503C-91B2D7CE40D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D75D19C-85F3-6A7A-003D-848FE6F48F3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B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5ED207D-3252-34B1-DF95-CCBFE59431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4CB558-F970-429E-A2DC-87760AD58FD2}" type="datetimeFigureOut">
              <a:rPr lang="nl-BE" smtClean="0"/>
              <a:t>11/06/2023</a:t>
            </a:fld>
            <a:endParaRPr lang="nl-B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2EFEB4F-49D4-466E-BB24-1DCD776DCB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579EEB-067D-F28C-ADCB-FA86923A2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8501F-9B7C-4560-86E3-3C0CE78D3C1C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5882216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D07342-4F32-259E-8E6F-3A4D33E26D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B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5C7365B-252D-50AD-C3E5-BDE8AE942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4CB558-F970-429E-A2DC-87760AD58FD2}" type="datetimeFigureOut">
              <a:rPr lang="nl-BE" smtClean="0"/>
              <a:t>11/06/2023</a:t>
            </a:fld>
            <a:endParaRPr lang="nl-B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AA87419-5261-846C-D926-5167ADFD87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BD2C3F5-6103-3209-EA32-C4761BC2DF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8501F-9B7C-4560-86E3-3C0CE78D3C1C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6830501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64A4C9E-7080-DD43-A79D-AF7344F661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4CB558-F970-429E-A2DC-87760AD58FD2}" type="datetimeFigureOut">
              <a:rPr lang="nl-BE" smtClean="0"/>
              <a:t>11/06/2023</a:t>
            </a:fld>
            <a:endParaRPr lang="nl-B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966277E-D929-6023-5677-0D3DB4406C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549995-6D8D-8DF7-FF4C-66AE4D50E7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8501F-9B7C-4560-86E3-3C0CE78D3C1C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1444542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DBCC83-4B2E-65DD-7845-85277B4F71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l-B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BFF961-2410-8131-03ED-4C1FB73A83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B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3D03E6-BE90-140F-58D0-070918FCD8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A24CD66-5C70-66D3-A212-6BD324B4D8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4CB558-F970-429E-A2DC-87760AD58FD2}" type="datetimeFigureOut">
              <a:rPr lang="nl-BE" smtClean="0"/>
              <a:t>11/06/2023</a:t>
            </a:fld>
            <a:endParaRPr lang="nl-B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46A112-3A9F-05F0-032E-B84C59D0EB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1C228C0-90E7-E2B5-4949-4C8888DE60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8501F-9B7C-4560-86E3-3C0CE78D3C1C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9889085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0FACF5-40A7-AF46-D566-F080AC2D42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l-B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33A9283-1CA3-672D-FCC4-A80E7034E00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F9B331-F642-B205-CE4E-07AB9D21D4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4AC61D-ADCE-D840-128C-F858E38F77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4CB558-F970-429E-A2DC-87760AD58FD2}" type="datetimeFigureOut">
              <a:rPr lang="nl-BE" smtClean="0"/>
              <a:t>11/06/2023</a:t>
            </a:fld>
            <a:endParaRPr lang="nl-B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A91D50-CCDE-7325-FF96-E122B5170C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ED96C3D-07AC-C4AB-4625-CE24033D7A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8501F-9B7C-4560-86E3-3C0CE78D3C1C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2219736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0AF24B-8FC0-F7DF-89D6-B436C3C2CB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B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FE52E79-ABF6-2F8D-67AD-88F3840581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545F0F-207B-4954-B94B-8BE92D7EBF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4CB558-F970-429E-A2DC-87760AD58FD2}" type="datetimeFigureOut">
              <a:rPr lang="nl-BE" smtClean="0"/>
              <a:t>11/06/2023</a:t>
            </a:fld>
            <a:endParaRPr lang="nl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045586-3FEE-5480-8982-AB06A127CB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50CBF5-756D-CB42-57E3-B001009808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8501F-9B7C-4560-86E3-3C0CE78D3C1C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1502287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4D6B839-0D80-4D5A-575D-FCAC5874864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l-B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7DE6345-3A0D-9BC9-C8AE-F794381B2D5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125B57-CF75-E02F-DA4D-AF5F148AD8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4CB558-F970-429E-A2DC-87760AD58FD2}" type="datetimeFigureOut">
              <a:rPr lang="nl-BE" smtClean="0"/>
              <a:t>11/06/2023</a:t>
            </a:fld>
            <a:endParaRPr lang="nl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C5BE42-86B9-BC76-A9DF-D78185864C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1CEBE3-5545-C1E6-A346-11309EF2BF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8501F-9B7C-4560-86E3-3C0CE78D3C1C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5889905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296190A-022B-0EFD-38C6-F463A630C6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nl-B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108502-C4E6-C93C-104E-B133A85995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AD600B-3C58-9124-C4B1-565EE220AA1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4CB558-F970-429E-A2DC-87760AD58FD2}" type="datetimeFigureOut">
              <a:rPr lang="nl-BE" smtClean="0"/>
              <a:t>11/06/2023</a:t>
            </a:fld>
            <a:endParaRPr lang="nl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47B6FA-CBFB-3A02-DED0-24792EF53D7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04943F-CF1C-8D1B-7E85-B205DECECE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38501F-9B7C-4560-86E3-3C0CE78D3C1C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5679516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171AF2-9A27-A8C0-2585-1063DB0076E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Golfswing</a:t>
            </a:r>
            <a:endParaRPr lang="nl-B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61E4248-8B33-37C6-F649-85356394B84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10 June 2023</a:t>
            </a: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9612546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playing golf on a golf course&#10;&#10;Description automatically generated with low confidence">
            <a:extLst>
              <a:ext uri="{FF2B5EF4-FFF2-40B4-BE49-F238E27FC236}">
                <a16:creationId xmlns:a16="http://schemas.microsoft.com/office/drawing/2014/main" id="{1A75D31A-A15B-12C1-1B9B-B80AB32686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2875" y="0"/>
            <a:ext cx="4286250" cy="685800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AD89AB3B-B56B-99F8-4C77-5FD967FF729A}"/>
              </a:ext>
            </a:extLst>
          </p:cNvPr>
          <p:cNvCxnSpPr>
            <a:cxnSpLocks/>
          </p:cNvCxnSpPr>
          <p:nvPr/>
        </p:nvCxnSpPr>
        <p:spPr>
          <a:xfrm flipH="1" flipV="1">
            <a:off x="2305878" y="0"/>
            <a:ext cx="6072809" cy="685800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Group 7">
            <a:extLst>
              <a:ext uri="{FF2B5EF4-FFF2-40B4-BE49-F238E27FC236}">
                <a16:creationId xmlns:a16="http://schemas.microsoft.com/office/drawing/2014/main" id="{24894AB9-D0E1-8451-1424-66B8CFE07B4B}"/>
              </a:ext>
            </a:extLst>
          </p:cNvPr>
          <p:cNvGrpSpPr/>
          <p:nvPr/>
        </p:nvGrpSpPr>
        <p:grpSpPr>
          <a:xfrm>
            <a:off x="6192078" y="2454965"/>
            <a:ext cx="785192" cy="530087"/>
            <a:chOff x="6192078" y="2454965"/>
            <a:chExt cx="785192" cy="530087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F77A40B2-CD03-D9BA-ABEC-BF7DA390E705}"/>
                </a:ext>
              </a:extLst>
            </p:cNvPr>
            <p:cNvCxnSpPr/>
            <p:nvPr/>
          </p:nvCxnSpPr>
          <p:spPr>
            <a:xfrm>
              <a:off x="6192078" y="2554356"/>
              <a:ext cx="785192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7C8DB2C9-A184-0B44-F4DD-7172E3EA0D1A}"/>
                </a:ext>
              </a:extLst>
            </p:cNvPr>
            <p:cNvCxnSpPr>
              <a:cxnSpLocks/>
            </p:cNvCxnSpPr>
            <p:nvPr/>
          </p:nvCxnSpPr>
          <p:spPr>
            <a:xfrm>
              <a:off x="6851374" y="2454965"/>
              <a:ext cx="0" cy="530087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BCDC47D-B3AC-6887-1F4D-86EF66E8495D}"/>
              </a:ext>
            </a:extLst>
          </p:cNvPr>
          <p:cNvCxnSpPr>
            <a:cxnSpLocks/>
          </p:cNvCxnSpPr>
          <p:nvPr/>
        </p:nvCxnSpPr>
        <p:spPr>
          <a:xfrm>
            <a:off x="5900530" y="4396409"/>
            <a:ext cx="0" cy="1427921"/>
          </a:xfrm>
          <a:prstGeom prst="line">
            <a:avLst/>
          </a:prstGeom>
          <a:ln w="127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BE3D817-ABA3-8988-4C50-7092E05C384B}"/>
              </a:ext>
            </a:extLst>
          </p:cNvPr>
          <p:cNvCxnSpPr>
            <a:cxnSpLocks/>
          </p:cNvCxnSpPr>
          <p:nvPr/>
        </p:nvCxnSpPr>
        <p:spPr>
          <a:xfrm>
            <a:off x="5267738" y="3525079"/>
            <a:ext cx="0" cy="2299251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121C0DE7-CD40-FA2A-2197-5CDC22CD490C}"/>
              </a:ext>
            </a:extLst>
          </p:cNvPr>
          <p:cNvSpPr txBox="1"/>
          <p:nvPr/>
        </p:nvSpPr>
        <p:spPr>
          <a:xfrm>
            <a:off x="8309117" y="6430614"/>
            <a:ext cx="23356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Initial backswing plane</a:t>
            </a:r>
            <a:endParaRPr lang="nl-BE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959E066-5772-3524-85FF-FE772F640E5E}"/>
              </a:ext>
            </a:extLst>
          </p:cNvPr>
          <p:cNvSpPr txBox="1"/>
          <p:nvPr/>
        </p:nvSpPr>
        <p:spPr>
          <a:xfrm>
            <a:off x="1583638" y="1653206"/>
            <a:ext cx="23356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/>
              <a:t>Initial backswing plane</a:t>
            </a:r>
            <a:endParaRPr lang="nl-BE"/>
          </a:p>
        </p:txBody>
      </p:sp>
      <p:sp>
        <p:nvSpPr>
          <p:cNvPr id="16" name="Multiplication Sign 15">
            <a:extLst>
              <a:ext uri="{FF2B5EF4-FFF2-40B4-BE49-F238E27FC236}">
                <a16:creationId xmlns:a16="http://schemas.microsoft.com/office/drawing/2014/main" id="{103EAF8E-9A96-35C5-F694-C19E1A5C5307}"/>
              </a:ext>
            </a:extLst>
          </p:cNvPr>
          <p:cNvSpPr>
            <a:spLocks noChangeAspect="1"/>
          </p:cNvSpPr>
          <p:nvPr/>
        </p:nvSpPr>
        <p:spPr>
          <a:xfrm>
            <a:off x="5447072" y="5515882"/>
            <a:ext cx="180000" cy="180000"/>
          </a:xfrm>
          <a:prstGeom prst="mathMultiply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DAF0D42-AE38-9585-803D-BFAA560D038D}"/>
              </a:ext>
            </a:extLst>
          </p:cNvPr>
          <p:cNvSpPr txBox="1"/>
          <p:nvPr/>
        </p:nvSpPr>
        <p:spPr>
          <a:xfrm>
            <a:off x="154413" y="4578623"/>
            <a:ext cx="375829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/>
              <a:t>(+) Back spine is the main axis used during the golfswing</a:t>
            </a:r>
          </a:p>
          <a:p>
            <a:pPr algn="r"/>
            <a:endParaRPr lang="en-US"/>
          </a:p>
          <a:p>
            <a:pPr algn="r"/>
            <a:r>
              <a:rPr lang="en-US"/>
              <a:t>(-) Ankle should be in the middle of the 2 most outer vertical lines</a:t>
            </a:r>
          </a:p>
          <a:p>
            <a:pPr algn="r"/>
            <a:endParaRPr lang="en-US"/>
          </a:p>
          <a:p>
            <a:pPr algn="r"/>
            <a:r>
              <a:rPr lang="en-US"/>
              <a:t>(+) Knees above the balls of the feet</a:t>
            </a:r>
            <a:endParaRPr lang="nl-BE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153D520-CB90-5731-9702-9983CF829835}"/>
              </a:ext>
            </a:extLst>
          </p:cNvPr>
          <p:cNvSpPr txBox="1"/>
          <p:nvPr/>
        </p:nvSpPr>
        <p:spPr>
          <a:xfrm>
            <a:off x="8312431" y="2617312"/>
            <a:ext cx="326665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/>
              <a:t>(-) Head should remain stable</a:t>
            </a:r>
          </a:p>
          <a:p>
            <a:pPr algn="just"/>
            <a:endParaRPr lang="en-US"/>
          </a:p>
          <a:p>
            <a:pPr algn="just"/>
            <a:r>
              <a:rPr lang="en-US"/>
              <a:t>(-) Align the back of the head with the back spine</a:t>
            </a:r>
          </a:p>
        </p:txBody>
      </p:sp>
      <p:sp>
        <p:nvSpPr>
          <p:cNvPr id="19" name="Right Triangle 18">
            <a:extLst>
              <a:ext uri="{FF2B5EF4-FFF2-40B4-BE49-F238E27FC236}">
                <a16:creationId xmlns:a16="http://schemas.microsoft.com/office/drawing/2014/main" id="{EA58F950-308D-6E71-F002-2995760B1414}"/>
              </a:ext>
            </a:extLst>
          </p:cNvPr>
          <p:cNvSpPr>
            <a:spLocks/>
          </p:cNvSpPr>
          <p:nvPr/>
        </p:nvSpPr>
        <p:spPr>
          <a:xfrm>
            <a:off x="4075866" y="789830"/>
            <a:ext cx="3744000" cy="4500000"/>
          </a:xfrm>
          <a:prstGeom prst="rtTriangle">
            <a:avLst/>
          </a:prstGeom>
          <a:noFill/>
          <a:ln w="12700">
            <a:solidFill>
              <a:srgbClr val="FFFF00"/>
            </a:solidFill>
          </a:ln>
          <a:scene3d>
            <a:camera prst="orthographicFront">
              <a:rot lat="0" lon="10800000" rev="0"/>
            </a:camera>
            <a:lightRig rig="threePt" dir="t"/>
          </a:scene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0" name="Arc 19">
            <a:extLst>
              <a:ext uri="{FF2B5EF4-FFF2-40B4-BE49-F238E27FC236}">
                <a16:creationId xmlns:a16="http://schemas.microsoft.com/office/drawing/2014/main" id="{BC85CBF6-90DD-4F0A-9A5C-8401D8D54B60}"/>
              </a:ext>
            </a:extLst>
          </p:cNvPr>
          <p:cNvSpPr/>
          <p:nvPr/>
        </p:nvSpPr>
        <p:spPr>
          <a:xfrm rot="1323822">
            <a:off x="3557051" y="4996730"/>
            <a:ext cx="769782" cy="756134"/>
          </a:xfrm>
          <a:prstGeom prst="arc">
            <a:avLst>
              <a:gd name="adj1" fmla="val 16200000"/>
              <a:gd name="adj2" fmla="val 21504806"/>
            </a:avLst>
          </a:prstGeom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92A920A-8382-0341-D035-19C127C848C9}"/>
              </a:ext>
            </a:extLst>
          </p:cNvPr>
          <p:cNvSpPr txBox="1"/>
          <p:nvPr/>
        </p:nvSpPr>
        <p:spPr>
          <a:xfrm>
            <a:off x="4193421" y="4947809"/>
            <a:ext cx="574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>
                <a:solidFill>
                  <a:srgbClr val="FFFF00"/>
                </a:solidFill>
              </a:rPr>
              <a:t>50⁰</a:t>
            </a:r>
            <a:endParaRPr lang="nl-BE">
              <a:solidFill>
                <a:srgbClr val="FFFF00"/>
              </a:solidFill>
            </a:endParaRP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964116EE-99B7-F38E-E5B5-6024005833C7}"/>
              </a:ext>
            </a:extLst>
          </p:cNvPr>
          <p:cNvCxnSpPr>
            <a:cxnSpLocks/>
          </p:cNvCxnSpPr>
          <p:nvPr/>
        </p:nvCxnSpPr>
        <p:spPr>
          <a:xfrm>
            <a:off x="6195390" y="2743202"/>
            <a:ext cx="0" cy="3081128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077F4F98-A722-65C6-4F8C-E39371B48EF1}"/>
              </a:ext>
            </a:extLst>
          </p:cNvPr>
          <p:cNvCxnSpPr>
            <a:cxnSpLocks/>
          </p:cNvCxnSpPr>
          <p:nvPr/>
        </p:nvCxnSpPr>
        <p:spPr>
          <a:xfrm flipH="1">
            <a:off x="5188224" y="5606431"/>
            <a:ext cx="1080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644647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playing golf on a field&#10;&#10;Description automatically generated with low confidence">
            <a:extLst>
              <a:ext uri="{FF2B5EF4-FFF2-40B4-BE49-F238E27FC236}">
                <a16:creationId xmlns:a16="http://schemas.microsoft.com/office/drawing/2014/main" id="{90612F8C-9FF9-F338-A502-F9EBB70752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2875" y="0"/>
            <a:ext cx="4286250" cy="685800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A0538367-DB27-AE8D-9BEF-CE092D8CCB3F}"/>
              </a:ext>
            </a:extLst>
          </p:cNvPr>
          <p:cNvCxnSpPr>
            <a:cxnSpLocks/>
          </p:cNvCxnSpPr>
          <p:nvPr/>
        </p:nvCxnSpPr>
        <p:spPr>
          <a:xfrm flipH="1" flipV="1">
            <a:off x="2305878" y="0"/>
            <a:ext cx="6072809" cy="685800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">
            <a:extLst>
              <a:ext uri="{FF2B5EF4-FFF2-40B4-BE49-F238E27FC236}">
                <a16:creationId xmlns:a16="http://schemas.microsoft.com/office/drawing/2014/main" id="{31231A4D-EA66-1AEB-9F74-486CEED41ECF}"/>
              </a:ext>
            </a:extLst>
          </p:cNvPr>
          <p:cNvGrpSpPr/>
          <p:nvPr/>
        </p:nvGrpSpPr>
        <p:grpSpPr>
          <a:xfrm>
            <a:off x="6192078" y="2454965"/>
            <a:ext cx="785192" cy="530087"/>
            <a:chOff x="6192078" y="2454965"/>
            <a:chExt cx="785192" cy="530087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C338AFE7-132A-2FD6-508C-0BA4BA1548CD}"/>
                </a:ext>
              </a:extLst>
            </p:cNvPr>
            <p:cNvCxnSpPr/>
            <p:nvPr/>
          </p:nvCxnSpPr>
          <p:spPr>
            <a:xfrm>
              <a:off x="6192078" y="2554356"/>
              <a:ext cx="785192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88E584C4-F061-8324-11A4-66639BD6810F}"/>
                </a:ext>
              </a:extLst>
            </p:cNvPr>
            <p:cNvCxnSpPr>
              <a:cxnSpLocks/>
            </p:cNvCxnSpPr>
            <p:nvPr/>
          </p:nvCxnSpPr>
          <p:spPr>
            <a:xfrm>
              <a:off x="6851374" y="2454965"/>
              <a:ext cx="0" cy="530087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3F9C8BF3-8F8D-4927-6DE0-68BE2573608B}"/>
              </a:ext>
            </a:extLst>
          </p:cNvPr>
          <p:cNvSpPr txBox="1"/>
          <p:nvPr/>
        </p:nvSpPr>
        <p:spPr>
          <a:xfrm>
            <a:off x="8312431" y="2617312"/>
            <a:ext cx="3743733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/>
              <a:t>(-) Head is dropping downward and moving foreward</a:t>
            </a:r>
          </a:p>
          <a:p>
            <a:pPr algn="just"/>
            <a:endParaRPr lang="en-US"/>
          </a:p>
          <a:p>
            <a:pPr algn="just"/>
            <a:r>
              <a:rPr lang="en-US"/>
              <a:t>(+) One-piece takeaway, shoulders are in the lead, hands are passive</a:t>
            </a:r>
          </a:p>
          <a:p>
            <a:pPr algn="just"/>
            <a:endParaRPr lang="en-US"/>
          </a:p>
          <a:p>
            <a:pPr algn="just"/>
            <a:endParaRPr lang="en-US"/>
          </a:p>
          <a:p>
            <a:pPr algn="just"/>
            <a:r>
              <a:rPr lang="en-US"/>
              <a:t>One-piece takeaway breaks down when the hands reach the right trouser pocket</a:t>
            </a: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1996191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playing golf on a sunny day&#10;&#10;Description automatically generated with low confidence">
            <a:extLst>
              <a:ext uri="{FF2B5EF4-FFF2-40B4-BE49-F238E27FC236}">
                <a16:creationId xmlns:a16="http://schemas.microsoft.com/office/drawing/2014/main" id="{80EDEA62-067A-E4AF-31C1-E698755BCC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2875" y="0"/>
            <a:ext cx="4286250" cy="6858000"/>
          </a:xfrm>
          <a:prstGeom prst="rect">
            <a:avLst/>
          </a:prstGeom>
        </p:spPr>
      </p:pic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63179750-FA64-F17D-6791-1DEAFD2D6FDD}"/>
              </a:ext>
            </a:extLst>
          </p:cNvPr>
          <p:cNvCxnSpPr>
            <a:cxnSpLocks/>
          </p:cNvCxnSpPr>
          <p:nvPr/>
        </p:nvCxnSpPr>
        <p:spPr>
          <a:xfrm flipH="1" flipV="1">
            <a:off x="2305878" y="0"/>
            <a:ext cx="6072809" cy="685800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oup 3">
            <a:extLst>
              <a:ext uri="{FF2B5EF4-FFF2-40B4-BE49-F238E27FC236}">
                <a16:creationId xmlns:a16="http://schemas.microsoft.com/office/drawing/2014/main" id="{0D9BEC24-CB97-2267-2C8E-BE39BFA72B09}"/>
              </a:ext>
            </a:extLst>
          </p:cNvPr>
          <p:cNvGrpSpPr/>
          <p:nvPr/>
        </p:nvGrpSpPr>
        <p:grpSpPr>
          <a:xfrm>
            <a:off x="6192078" y="2454965"/>
            <a:ext cx="785192" cy="530087"/>
            <a:chOff x="6192078" y="2454965"/>
            <a:chExt cx="785192" cy="530087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BFD35852-6831-AD9F-C203-A5B78E16ACD0}"/>
                </a:ext>
              </a:extLst>
            </p:cNvPr>
            <p:cNvCxnSpPr/>
            <p:nvPr/>
          </p:nvCxnSpPr>
          <p:spPr>
            <a:xfrm>
              <a:off x="6192078" y="2554356"/>
              <a:ext cx="785192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98830925-013C-5DDD-562C-F0A2B47A1D27}"/>
                </a:ext>
              </a:extLst>
            </p:cNvPr>
            <p:cNvCxnSpPr>
              <a:cxnSpLocks/>
            </p:cNvCxnSpPr>
            <p:nvPr/>
          </p:nvCxnSpPr>
          <p:spPr>
            <a:xfrm>
              <a:off x="6851374" y="2454965"/>
              <a:ext cx="0" cy="530087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2B14613D-5347-1E4D-7721-E4834505AB7F}"/>
              </a:ext>
            </a:extLst>
          </p:cNvPr>
          <p:cNvSpPr txBox="1"/>
          <p:nvPr/>
        </p:nvSpPr>
        <p:spPr>
          <a:xfrm>
            <a:off x="8312431" y="3879582"/>
            <a:ext cx="374373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/>
              <a:t>(+) Right hand cups using the thumb as an axis </a:t>
            </a:r>
            <a:r>
              <a:rPr lang="en-US">
                <a:sym typeface="Wingdings" panose="05000000000000000000" pitchFamily="2" charset="2"/>
              </a:rPr>
              <a:t> clubhead on plane</a:t>
            </a:r>
          </a:p>
          <a:p>
            <a:pPr algn="just"/>
            <a:endParaRPr lang="en-US">
              <a:sym typeface="Wingdings" panose="05000000000000000000" pitchFamily="2" charset="2"/>
            </a:endParaRPr>
          </a:p>
          <a:p>
            <a:pPr algn="just"/>
            <a:r>
              <a:rPr lang="en-US">
                <a:sym typeface="Wingdings" panose="05000000000000000000" pitchFamily="2" charset="2"/>
              </a:rPr>
              <a:t>(+) Shoulders continue to turn around the back spine axis, until top of swing</a:t>
            </a:r>
            <a:endParaRPr lang="en-US"/>
          </a:p>
          <a:p>
            <a:pPr algn="just"/>
            <a:endParaRPr lang="en-US"/>
          </a:p>
          <a:p>
            <a:pPr algn="just"/>
            <a:r>
              <a:rPr lang="en-US"/>
              <a:t>(+) Backswing is controlled by right arm strength</a:t>
            </a: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0459151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playing golf on a golf course&#10;&#10;Description automatically generated with low confidence">
            <a:extLst>
              <a:ext uri="{FF2B5EF4-FFF2-40B4-BE49-F238E27FC236}">
                <a16:creationId xmlns:a16="http://schemas.microsoft.com/office/drawing/2014/main" id="{5E996294-2272-42E0-E85B-AC7448C1E1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2875" y="0"/>
            <a:ext cx="4286250" cy="6858000"/>
          </a:xfrm>
          <a:prstGeom prst="rect">
            <a:avLst/>
          </a:prstGeom>
        </p:spPr>
      </p:pic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20AAB06B-F7A2-923B-190B-A5BC24FCCF36}"/>
              </a:ext>
            </a:extLst>
          </p:cNvPr>
          <p:cNvCxnSpPr>
            <a:cxnSpLocks/>
          </p:cNvCxnSpPr>
          <p:nvPr/>
        </p:nvCxnSpPr>
        <p:spPr>
          <a:xfrm flipH="1" flipV="1">
            <a:off x="2305878" y="0"/>
            <a:ext cx="6072809" cy="685800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oup 3">
            <a:extLst>
              <a:ext uri="{FF2B5EF4-FFF2-40B4-BE49-F238E27FC236}">
                <a16:creationId xmlns:a16="http://schemas.microsoft.com/office/drawing/2014/main" id="{9BA61470-81A3-D162-B9F1-A51CF6EAA7B9}"/>
              </a:ext>
            </a:extLst>
          </p:cNvPr>
          <p:cNvGrpSpPr/>
          <p:nvPr/>
        </p:nvGrpSpPr>
        <p:grpSpPr>
          <a:xfrm>
            <a:off x="6192078" y="2454965"/>
            <a:ext cx="785192" cy="530087"/>
            <a:chOff x="6192078" y="2454965"/>
            <a:chExt cx="785192" cy="530087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6A4566E1-2E78-72E8-5450-61FED8A178DB}"/>
                </a:ext>
              </a:extLst>
            </p:cNvPr>
            <p:cNvCxnSpPr/>
            <p:nvPr/>
          </p:nvCxnSpPr>
          <p:spPr>
            <a:xfrm>
              <a:off x="6192078" y="2554356"/>
              <a:ext cx="785192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A82F0F76-1C2E-EE9D-E72E-6F134C2E35B9}"/>
                </a:ext>
              </a:extLst>
            </p:cNvPr>
            <p:cNvCxnSpPr>
              <a:cxnSpLocks/>
            </p:cNvCxnSpPr>
            <p:nvPr/>
          </p:nvCxnSpPr>
          <p:spPr>
            <a:xfrm>
              <a:off x="6851374" y="2454965"/>
              <a:ext cx="0" cy="530087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23EF73EF-D1EA-B58A-B81A-1044EC4ACAE5}"/>
              </a:ext>
            </a:extLst>
          </p:cNvPr>
          <p:cNvSpPr txBox="1"/>
          <p:nvPr/>
        </p:nvSpPr>
        <p:spPr>
          <a:xfrm>
            <a:off x="8309117" y="4432852"/>
            <a:ext cx="35482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/>
              <a:t>(+) Clubshaft in line with backswing plane, powered by the right arm</a:t>
            </a: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8997333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8357BC3D-B5D5-52BF-261F-BFD018BE003B}"/>
              </a:ext>
            </a:extLst>
          </p:cNvPr>
          <p:cNvGrpSpPr/>
          <p:nvPr/>
        </p:nvGrpSpPr>
        <p:grpSpPr>
          <a:xfrm>
            <a:off x="6602886" y="3315"/>
            <a:ext cx="6072809" cy="6858000"/>
            <a:chOff x="2305878" y="0"/>
            <a:chExt cx="6072809" cy="6858000"/>
          </a:xfrm>
        </p:grpSpPr>
        <p:pic>
          <p:nvPicPr>
            <p:cNvPr id="11" name="Picture 10" descr="A person playing golf on a grass field&#10;&#10;Description automatically generated with low confidence">
              <a:extLst>
                <a:ext uri="{FF2B5EF4-FFF2-40B4-BE49-F238E27FC236}">
                  <a16:creationId xmlns:a16="http://schemas.microsoft.com/office/drawing/2014/main" id="{5D40203F-73B4-966A-36A1-FB1B1985C11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52875" y="0"/>
              <a:ext cx="4286250" cy="6858000"/>
            </a:xfrm>
            <a:prstGeom prst="rect">
              <a:avLst/>
            </a:prstGeom>
          </p:spPr>
        </p:pic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63C278D5-8111-CE9B-7A2D-F97200745019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305878" y="0"/>
              <a:ext cx="6072809" cy="685800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Right Triangle 12">
              <a:extLst>
                <a:ext uri="{FF2B5EF4-FFF2-40B4-BE49-F238E27FC236}">
                  <a16:creationId xmlns:a16="http://schemas.microsoft.com/office/drawing/2014/main" id="{59BE403C-FDFE-AE45-C030-C2D4483E0E92}"/>
                </a:ext>
              </a:extLst>
            </p:cNvPr>
            <p:cNvSpPr/>
            <p:nvPr/>
          </p:nvSpPr>
          <p:spPr>
            <a:xfrm>
              <a:off x="5857462" y="3756991"/>
              <a:ext cx="188844" cy="198781"/>
            </a:xfrm>
            <a:prstGeom prst="rtTriangle">
              <a:avLst/>
            </a:prstGeom>
            <a:noFill/>
            <a:ln w="28575">
              <a:solidFill>
                <a:srgbClr val="FF0000"/>
              </a:solidFill>
            </a:ln>
            <a:scene3d>
              <a:camera prst="orthographicFront">
                <a:rot lat="0" lon="10800000" rev="0"/>
              </a:camera>
              <a:lightRig rig="threePt" dir="t"/>
            </a:scene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/>
            </a:p>
          </p:txBody>
        </p: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6082BD1E-60E2-6DAE-B17E-83F618068681}"/>
                </a:ext>
              </a:extLst>
            </p:cNvPr>
            <p:cNvGrpSpPr/>
            <p:nvPr/>
          </p:nvGrpSpPr>
          <p:grpSpPr>
            <a:xfrm>
              <a:off x="6192078" y="2454965"/>
              <a:ext cx="785192" cy="530087"/>
              <a:chOff x="6192078" y="2454965"/>
              <a:chExt cx="785192" cy="530087"/>
            </a:xfrm>
          </p:grpSpPr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1DD8E15B-4ADD-5ABA-E422-10174732A459}"/>
                  </a:ext>
                </a:extLst>
              </p:cNvPr>
              <p:cNvCxnSpPr/>
              <p:nvPr/>
            </p:nvCxnSpPr>
            <p:spPr>
              <a:xfrm>
                <a:off x="6192078" y="2554356"/>
                <a:ext cx="785192" cy="0"/>
              </a:xfrm>
              <a:prstGeom prst="line">
                <a:avLst/>
              </a:prstGeom>
              <a:ln w="127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15">
                <a:extLst>
                  <a:ext uri="{FF2B5EF4-FFF2-40B4-BE49-F238E27FC236}">
                    <a16:creationId xmlns:a16="http://schemas.microsoft.com/office/drawing/2014/main" id="{AB5E19DC-5648-F402-D12A-24449CFCE7E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851374" y="2454965"/>
                <a:ext cx="0" cy="530087"/>
              </a:xfrm>
              <a:prstGeom prst="line">
                <a:avLst/>
              </a:prstGeom>
              <a:ln w="127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8AFC32E2-5921-B415-5132-CC8606FC10E6}"/>
              </a:ext>
            </a:extLst>
          </p:cNvPr>
          <p:cNvGrpSpPr/>
          <p:nvPr/>
        </p:nvGrpSpPr>
        <p:grpSpPr>
          <a:xfrm>
            <a:off x="2305878" y="0"/>
            <a:ext cx="6072809" cy="6858000"/>
            <a:chOff x="2305878" y="0"/>
            <a:chExt cx="6072809" cy="6858000"/>
          </a:xfrm>
        </p:grpSpPr>
        <p:pic>
          <p:nvPicPr>
            <p:cNvPr id="3" name="Picture 2" descr="A person playing golf on a grass field&#10;&#10;Description automatically generated with low confidence">
              <a:extLst>
                <a:ext uri="{FF2B5EF4-FFF2-40B4-BE49-F238E27FC236}">
                  <a16:creationId xmlns:a16="http://schemas.microsoft.com/office/drawing/2014/main" id="{7E3DE155-0936-A00A-EE92-7D8D1BAD4A8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52875" y="0"/>
              <a:ext cx="4286250" cy="6858000"/>
            </a:xfrm>
            <a:prstGeom prst="rect">
              <a:avLst/>
            </a:prstGeom>
          </p:spPr>
        </p:pic>
        <p:cxnSp>
          <p:nvCxnSpPr>
            <p:cNvPr id="2" name="Straight Connector 1">
              <a:extLst>
                <a:ext uri="{FF2B5EF4-FFF2-40B4-BE49-F238E27FC236}">
                  <a16:creationId xmlns:a16="http://schemas.microsoft.com/office/drawing/2014/main" id="{32E80C02-C08B-E06D-6150-D88567818E5B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305878" y="0"/>
              <a:ext cx="6072809" cy="685800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86560DF4-9800-A4BA-5C4B-8B26CBACE652}"/>
                </a:ext>
              </a:extLst>
            </p:cNvPr>
            <p:cNvGrpSpPr/>
            <p:nvPr/>
          </p:nvGrpSpPr>
          <p:grpSpPr>
            <a:xfrm>
              <a:off x="6192078" y="2454965"/>
              <a:ext cx="785192" cy="530087"/>
              <a:chOff x="6192078" y="2454965"/>
              <a:chExt cx="785192" cy="530087"/>
            </a:xfrm>
          </p:grpSpPr>
          <p:cxnSp>
            <p:nvCxnSpPr>
              <p:cNvPr id="5" name="Straight Connector 4">
                <a:extLst>
                  <a:ext uri="{FF2B5EF4-FFF2-40B4-BE49-F238E27FC236}">
                    <a16:creationId xmlns:a16="http://schemas.microsoft.com/office/drawing/2014/main" id="{D7B8CA58-D88A-3D64-37BA-AE84918C1B0B}"/>
                  </a:ext>
                </a:extLst>
              </p:cNvPr>
              <p:cNvCxnSpPr/>
              <p:nvPr/>
            </p:nvCxnSpPr>
            <p:spPr>
              <a:xfrm>
                <a:off x="6192078" y="2554356"/>
                <a:ext cx="785192" cy="0"/>
              </a:xfrm>
              <a:prstGeom prst="line">
                <a:avLst/>
              </a:prstGeom>
              <a:ln w="127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" name="Straight Connector 5">
                <a:extLst>
                  <a:ext uri="{FF2B5EF4-FFF2-40B4-BE49-F238E27FC236}">
                    <a16:creationId xmlns:a16="http://schemas.microsoft.com/office/drawing/2014/main" id="{897685B2-27E2-D55A-EC45-11857DCAD4D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851374" y="2454965"/>
                <a:ext cx="0" cy="530087"/>
              </a:xfrm>
              <a:prstGeom prst="line">
                <a:avLst/>
              </a:prstGeom>
              <a:ln w="127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2F4394CB-355F-377B-12A0-184A00E6733B}"/>
              </a:ext>
            </a:extLst>
          </p:cNvPr>
          <p:cNvSpPr txBox="1"/>
          <p:nvPr/>
        </p:nvSpPr>
        <p:spPr>
          <a:xfrm>
            <a:off x="9601200" y="695739"/>
            <a:ext cx="19480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rgbClr val="FF0000"/>
                </a:solidFill>
              </a:rPr>
              <a:t>(+) Clubface closed</a:t>
            </a:r>
            <a:endParaRPr lang="nl-BE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97187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erson playing golf on a green field&#10;&#10;Description automatically generated with low confidence">
            <a:extLst>
              <a:ext uri="{FF2B5EF4-FFF2-40B4-BE49-F238E27FC236}">
                <a16:creationId xmlns:a16="http://schemas.microsoft.com/office/drawing/2014/main" id="{7F37A35A-E05B-578B-3916-50B399AA96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2875" y="0"/>
            <a:ext cx="4286250" cy="6858000"/>
          </a:xfrm>
          <a:prstGeom prst="rect">
            <a:avLst/>
          </a:prstGeom>
        </p:spPr>
      </p:pic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6994AB65-55C1-5AD4-0546-D92278996F67}"/>
              </a:ext>
            </a:extLst>
          </p:cNvPr>
          <p:cNvCxnSpPr>
            <a:cxnSpLocks/>
          </p:cNvCxnSpPr>
          <p:nvPr/>
        </p:nvCxnSpPr>
        <p:spPr>
          <a:xfrm flipH="1" flipV="1">
            <a:off x="2305878" y="0"/>
            <a:ext cx="6072809" cy="685800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oup 2">
            <a:extLst>
              <a:ext uri="{FF2B5EF4-FFF2-40B4-BE49-F238E27FC236}">
                <a16:creationId xmlns:a16="http://schemas.microsoft.com/office/drawing/2014/main" id="{C19AB5A8-00B2-A841-7057-61B9495C852D}"/>
              </a:ext>
            </a:extLst>
          </p:cNvPr>
          <p:cNvGrpSpPr/>
          <p:nvPr/>
        </p:nvGrpSpPr>
        <p:grpSpPr>
          <a:xfrm>
            <a:off x="6192078" y="2454965"/>
            <a:ext cx="785192" cy="530087"/>
            <a:chOff x="6192078" y="2454965"/>
            <a:chExt cx="785192" cy="530087"/>
          </a:xfrm>
        </p:grpSpPr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6CF55E03-6A2C-AA70-06FD-18BF0F87CA83}"/>
                </a:ext>
              </a:extLst>
            </p:cNvPr>
            <p:cNvCxnSpPr/>
            <p:nvPr/>
          </p:nvCxnSpPr>
          <p:spPr>
            <a:xfrm>
              <a:off x="6192078" y="2554356"/>
              <a:ext cx="785192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2F375665-510E-020D-1C2C-DBFA669B0C44}"/>
                </a:ext>
              </a:extLst>
            </p:cNvPr>
            <p:cNvCxnSpPr>
              <a:cxnSpLocks/>
            </p:cNvCxnSpPr>
            <p:nvPr/>
          </p:nvCxnSpPr>
          <p:spPr>
            <a:xfrm>
              <a:off x="6851374" y="2454965"/>
              <a:ext cx="0" cy="530087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552351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playing golf on a sunny day&#10;&#10;Description automatically generated with low confidence">
            <a:extLst>
              <a:ext uri="{FF2B5EF4-FFF2-40B4-BE49-F238E27FC236}">
                <a16:creationId xmlns:a16="http://schemas.microsoft.com/office/drawing/2014/main" id="{2D47EB75-B23C-192D-2AC5-0F0D92E597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2875" y="0"/>
            <a:ext cx="4286250" cy="6858000"/>
          </a:xfrm>
          <a:prstGeom prst="rect">
            <a:avLst/>
          </a:prstGeom>
        </p:spPr>
      </p:pic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06B85CF5-9415-8BD5-442E-172AB11BD290}"/>
              </a:ext>
            </a:extLst>
          </p:cNvPr>
          <p:cNvCxnSpPr>
            <a:cxnSpLocks/>
          </p:cNvCxnSpPr>
          <p:nvPr/>
        </p:nvCxnSpPr>
        <p:spPr>
          <a:xfrm flipH="1" flipV="1">
            <a:off x="2305878" y="0"/>
            <a:ext cx="6072809" cy="685800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oup 3">
            <a:extLst>
              <a:ext uri="{FF2B5EF4-FFF2-40B4-BE49-F238E27FC236}">
                <a16:creationId xmlns:a16="http://schemas.microsoft.com/office/drawing/2014/main" id="{5885E368-20D9-E8B7-2418-4A4D4331468D}"/>
              </a:ext>
            </a:extLst>
          </p:cNvPr>
          <p:cNvGrpSpPr/>
          <p:nvPr/>
        </p:nvGrpSpPr>
        <p:grpSpPr>
          <a:xfrm>
            <a:off x="6192078" y="2454965"/>
            <a:ext cx="785192" cy="530087"/>
            <a:chOff x="6192078" y="2454965"/>
            <a:chExt cx="785192" cy="530087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CBA9B08D-3CBB-4B73-EB67-F12E780E18D3}"/>
                </a:ext>
              </a:extLst>
            </p:cNvPr>
            <p:cNvCxnSpPr/>
            <p:nvPr/>
          </p:nvCxnSpPr>
          <p:spPr>
            <a:xfrm>
              <a:off x="6192078" y="2554356"/>
              <a:ext cx="785192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CAE3696D-4BC3-383D-4184-F663543236DB}"/>
                </a:ext>
              </a:extLst>
            </p:cNvPr>
            <p:cNvCxnSpPr>
              <a:cxnSpLocks/>
            </p:cNvCxnSpPr>
            <p:nvPr/>
          </p:nvCxnSpPr>
          <p:spPr>
            <a:xfrm>
              <a:off x="6851374" y="2454965"/>
              <a:ext cx="0" cy="530087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9720721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playing golf on a golf course&#10;&#10;Description automatically generated with low confidence">
            <a:extLst>
              <a:ext uri="{FF2B5EF4-FFF2-40B4-BE49-F238E27FC236}">
                <a16:creationId xmlns:a16="http://schemas.microsoft.com/office/drawing/2014/main" id="{4B4BB1DE-E8FF-6F49-E7D7-603599CC88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2875" y="0"/>
            <a:ext cx="4286250" cy="6858000"/>
          </a:xfrm>
          <a:prstGeom prst="rect">
            <a:avLst/>
          </a:prstGeom>
        </p:spPr>
      </p:pic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B4A1AE39-6ECF-049F-899D-43A5B25D8904}"/>
              </a:ext>
            </a:extLst>
          </p:cNvPr>
          <p:cNvCxnSpPr>
            <a:cxnSpLocks/>
          </p:cNvCxnSpPr>
          <p:nvPr/>
        </p:nvCxnSpPr>
        <p:spPr>
          <a:xfrm flipH="1" flipV="1">
            <a:off x="2305878" y="0"/>
            <a:ext cx="6072809" cy="685800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oup 3">
            <a:extLst>
              <a:ext uri="{FF2B5EF4-FFF2-40B4-BE49-F238E27FC236}">
                <a16:creationId xmlns:a16="http://schemas.microsoft.com/office/drawing/2014/main" id="{761F2F74-D233-3B97-2423-AF3B832160E8}"/>
              </a:ext>
            </a:extLst>
          </p:cNvPr>
          <p:cNvGrpSpPr/>
          <p:nvPr/>
        </p:nvGrpSpPr>
        <p:grpSpPr>
          <a:xfrm>
            <a:off x="6192078" y="2454965"/>
            <a:ext cx="785192" cy="530087"/>
            <a:chOff x="6192078" y="2454965"/>
            <a:chExt cx="785192" cy="530087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0FA4D669-47C2-B822-281A-4DC693F686C4}"/>
                </a:ext>
              </a:extLst>
            </p:cNvPr>
            <p:cNvCxnSpPr/>
            <p:nvPr/>
          </p:nvCxnSpPr>
          <p:spPr>
            <a:xfrm>
              <a:off x="6192078" y="2554356"/>
              <a:ext cx="785192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1A312153-E5F6-4B64-5592-FC7E943A308E}"/>
                </a:ext>
              </a:extLst>
            </p:cNvPr>
            <p:cNvCxnSpPr>
              <a:cxnSpLocks/>
            </p:cNvCxnSpPr>
            <p:nvPr/>
          </p:nvCxnSpPr>
          <p:spPr>
            <a:xfrm>
              <a:off x="6851374" y="2454965"/>
              <a:ext cx="0" cy="530087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8511535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playing golf on a golf course&#10;&#10;Description automatically generated with low confidence">
            <a:extLst>
              <a:ext uri="{FF2B5EF4-FFF2-40B4-BE49-F238E27FC236}">
                <a16:creationId xmlns:a16="http://schemas.microsoft.com/office/drawing/2014/main" id="{48151BE7-3B34-AD56-E1CD-F1A4760389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2875" y="0"/>
            <a:ext cx="4286250" cy="6858000"/>
          </a:xfrm>
          <a:prstGeom prst="rect">
            <a:avLst/>
          </a:prstGeom>
        </p:spPr>
      </p:pic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E00F4117-AEAC-11F5-BBF0-6880B1E7558A}"/>
              </a:ext>
            </a:extLst>
          </p:cNvPr>
          <p:cNvCxnSpPr>
            <a:cxnSpLocks/>
          </p:cNvCxnSpPr>
          <p:nvPr/>
        </p:nvCxnSpPr>
        <p:spPr>
          <a:xfrm flipH="1" flipV="1">
            <a:off x="2305878" y="0"/>
            <a:ext cx="6072809" cy="685800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oup 3">
            <a:extLst>
              <a:ext uri="{FF2B5EF4-FFF2-40B4-BE49-F238E27FC236}">
                <a16:creationId xmlns:a16="http://schemas.microsoft.com/office/drawing/2014/main" id="{3C1A7DA8-3AA2-2705-613F-BB71C7480E1B}"/>
              </a:ext>
            </a:extLst>
          </p:cNvPr>
          <p:cNvGrpSpPr/>
          <p:nvPr/>
        </p:nvGrpSpPr>
        <p:grpSpPr>
          <a:xfrm>
            <a:off x="6192078" y="2454965"/>
            <a:ext cx="785192" cy="530087"/>
            <a:chOff x="6192078" y="2454965"/>
            <a:chExt cx="785192" cy="530087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711F2C9C-2291-2A5F-9A7F-72B858BBFDF7}"/>
                </a:ext>
              </a:extLst>
            </p:cNvPr>
            <p:cNvCxnSpPr/>
            <p:nvPr/>
          </p:nvCxnSpPr>
          <p:spPr>
            <a:xfrm>
              <a:off x="6192078" y="2554356"/>
              <a:ext cx="785192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39B735FC-6B8E-79E6-51B7-90F49E4E49A9}"/>
                </a:ext>
              </a:extLst>
            </p:cNvPr>
            <p:cNvCxnSpPr>
              <a:cxnSpLocks/>
            </p:cNvCxnSpPr>
            <p:nvPr/>
          </p:nvCxnSpPr>
          <p:spPr>
            <a:xfrm>
              <a:off x="6851374" y="2454965"/>
              <a:ext cx="0" cy="530087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3455324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playing golf on a golf course&#10;&#10;Description automatically generated with low confidence">
            <a:extLst>
              <a:ext uri="{FF2B5EF4-FFF2-40B4-BE49-F238E27FC236}">
                <a16:creationId xmlns:a16="http://schemas.microsoft.com/office/drawing/2014/main" id="{28A49E82-104D-E0B5-1ED7-348B5E9AE8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2875" y="0"/>
            <a:ext cx="4286250" cy="6858000"/>
          </a:xfrm>
          <a:prstGeom prst="rect">
            <a:avLst/>
          </a:prstGeom>
        </p:spPr>
      </p:pic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1D66A784-D8DA-B489-77E7-07C8213375E6}"/>
              </a:ext>
            </a:extLst>
          </p:cNvPr>
          <p:cNvCxnSpPr>
            <a:cxnSpLocks/>
          </p:cNvCxnSpPr>
          <p:nvPr/>
        </p:nvCxnSpPr>
        <p:spPr>
          <a:xfrm flipH="1" flipV="1">
            <a:off x="2305878" y="0"/>
            <a:ext cx="6072809" cy="685800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oup 3">
            <a:extLst>
              <a:ext uri="{FF2B5EF4-FFF2-40B4-BE49-F238E27FC236}">
                <a16:creationId xmlns:a16="http://schemas.microsoft.com/office/drawing/2014/main" id="{A79CC9F0-0C05-5DB1-7261-6F397C2EB362}"/>
              </a:ext>
            </a:extLst>
          </p:cNvPr>
          <p:cNvGrpSpPr/>
          <p:nvPr/>
        </p:nvGrpSpPr>
        <p:grpSpPr>
          <a:xfrm>
            <a:off x="6192078" y="2454965"/>
            <a:ext cx="785192" cy="530087"/>
            <a:chOff x="6192078" y="2454965"/>
            <a:chExt cx="785192" cy="530087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7DC50D77-B25C-64E8-718B-54EBB3CC9690}"/>
                </a:ext>
              </a:extLst>
            </p:cNvPr>
            <p:cNvCxnSpPr/>
            <p:nvPr/>
          </p:nvCxnSpPr>
          <p:spPr>
            <a:xfrm>
              <a:off x="6192078" y="2554356"/>
              <a:ext cx="785192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FB99C58F-B961-9C07-23A6-2C7EAD1519BB}"/>
                </a:ext>
              </a:extLst>
            </p:cNvPr>
            <p:cNvCxnSpPr>
              <a:cxnSpLocks/>
            </p:cNvCxnSpPr>
            <p:nvPr/>
          </p:nvCxnSpPr>
          <p:spPr>
            <a:xfrm>
              <a:off x="6851374" y="2454965"/>
              <a:ext cx="0" cy="530087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7842533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21865CFD-9B92-56B7-5D39-72F4D4C6A162}"/>
              </a:ext>
            </a:extLst>
          </p:cNvPr>
          <p:cNvGrpSpPr/>
          <p:nvPr/>
        </p:nvGrpSpPr>
        <p:grpSpPr>
          <a:xfrm>
            <a:off x="6708904" y="0"/>
            <a:ext cx="6072809" cy="6858000"/>
            <a:chOff x="2415207" y="0"/>
            <a:chExt cx="6072809" cy="6858000"/>
          </a:xfrm>
        </p:grpSpPr>
        <p:pic>
          <p:nvPicPr>
            <p:cNvPr id="6" name="Picture 5" descr="A person swinging a golf club&#10;&#10;Description automatically generated">
              <a:extLst>
                <a:ext uri="{FF2B5EF4-FFF2-40B4-BE49-F238E27FC236}">
                  <a16:creationId xmlns:a16="http://schemas.microsoft.com/office/drawing/2014/main" id="{B853AD43-D407-492A-B038-4081DDFC7E3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52875" y="0"/>
              <a:ext cx="4286250" cy="6858000"/>
            </a:xfrm>
            <a:prstGeom prst="rect">
              <a:avLst/>
            </a:prstGeom>
          </p:spPr>
        </p:pic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00B5B253-AD0A-DC40-63AD-73381BA5CA19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415207" y="0"/>
              <a:ext cx="6072809" cy="685800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ACA44396-A9FF-B3AF-093E-C5857D76F01B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393096" y="0"/>
              <a:ext cx="3419061" cy="6858000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A6BD550F-E3AD-4F18-F526-E6B2BC1833DF}"/>
              </a:ext>
            </a:extLst>
          </p:cNvPr>
          <p:cNvGrpSpPr/>
          <p:nvPr/>
        </p:nvGrpSpPr>
        <p:grpSpPr>
          <a:xfrm>
            <a:off x="6192078" y="2454965"/>
            <a:ext cx="785192" cy="530087"/>
            <a:chOff x="6192078" y="2454965"/>
            <a:chExt cx="785192" cy="530087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90B1FEE5-8B8A-BDA2-3554-9E52FA6D49DA}"/>
                </a:ext>
              </a:extLst>
            </p:cNvPr>
            <p:cNvCxnSpPr/>
            <p:nvPr/>
          </p:nvCxnSpPr>
          <p:spPr>
            <a:xfrm>
              <a:off x="6192078" y="2554356"/>
              <a:ext cx="785192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71EFF189-80BB-2E71-7A59-9E62C32D2EFB}"/>
                </a:ext>
              </a:extLst>
            </p:cNvPr>
            <p:cNvCxnSpPr>
              <a:cxnSpLocks/>
            </p:cNvCxnSpPr>
            <p:nvPr/>
          </p:nvCxnSpPr>
          <p:spPr>
            <a:xfrm>
              <a:off x="6851374" y="2454965"/>
              <a:ext cx="0" cy="530087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60004F4B-3E05-8525-1A12-B48B59B1F016}"/>
              </a:ext>
            </a:extLst>
          </p:cNvPr>
          <p:cNvGrpSpPr/>
          <p:nvPr/>
        </p:nvGrpSpPr>
        <p:grpSpPr>
          <a:xfrm>
            <a:off x="10667994" y="2458280"/>
            <a:ext cx="785192" cy="530087"/>
            <a:chOff x="6192078" y="2454965"/>
            <a:chExt cx="785192" cy="530087"/>
          </a:xfrm>
        </p:grpSpPr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29A90EDB-AFDF-4E6B-4D5E-A8A5DDF8387C}"/>
                </a:ext>
              </a:extLst>
            </p:cNvPr>
            <p:cNvCxnSpPr/>
            <p:nvPr/>
          </p:nvCxnSpPr>
          <p:spPr>
            <a:xfrm>
              <a:off x="6192078" y="2554356"/>
              <a:ext cx="785192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1D1041F8-FC96-3B00-478D-BC19F2D28948}"/>
                </a:ext>
              </a:extLst>
            </p:cNvPr>
            <p:cNvCxnSpPr>
              <a:cxnSpLocks/>
            </p:cNvCxnSpPr>
            <p:nvPr/>
          </p:nvCxnSpPr>
          <p:spPr>
            <a:xfrm>
              <a:off x="6851374" y="2454965"/>
              <a:ext cx="0" cy="530087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3C0814F5-6AAB-8CAA-B909-7FA6DF5892A3}"/>
              </a:ext>
            </a:extLst>
          </p:cNvPr>
          <p:cNvSpPr txBox="1"/>
          <p:nvPr/>
        </p:nvSpPr>
        <p:spPr>
          <a:xfrm>
            <a:off x="9655652" y="659293"/>
            <a:ext cx="14680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>
                <a:solidFill>
                  <a:srgbClr val="FF0000"/>
                </a:solidFill>
              </a:rPr>
              <a:t>BETTER</a:t>
            </a:r>
            <a:endParaRPr lang="nl-BE" sz="2800" b="1">
              <a:solidFill>
                <a:srgbClr val="FF0000"/>
              </a:solidFill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9388579F-4C54-32D1-C1D7-C7EFF48FA401}"/>
              </a:ext>
            </a:extLst>
          </p:cNvPr>
          <p:cNvGrpSpPr/>
          <p:nvPr/>
        </p:nvGrpSpPr>
        <p:grpSpPr>
          <a:xfrm>
            <a:off x="2305878" y="0"/>
            <a:ext cx="6072809" cy="6867939"/>
            <a:chOff x="2305878" y="0"/>
            <a:chExt cx="6072809" cy="6867939"/>
          </a:xfrm>
        </p:grpSpPr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A22A1829-4186-F545-D422-DFC2662DC6BC}"/>
                </a:ext>
              </a:extLst>
            </p:cNvPr>
            <p:cNvGrpSpPr/>
            <p:nvPr/>
          </p:nvGrpSpPr>
          <p:grpSpPr>
            <a:xfrm>
              <a:off x="2305878" y="0"/>
              <a:ext cx="6072809" cy="6867939"/>
              <a:chOff x="2305878" y="0"/>
              <a:chExt cx="6072809" cy="6867939"/>
            </a:xfrm>
          </p:grpSpPr>
          <p:pic>
            <p:nvPicPr>
              <p:cNvPr id="3" name="Picture 2" descr="A person swinging a golf club&#10;&#10;Description automatically generated">
                <a:extLst>
                  <a:ext uri="{FF2B5EF4-FFF2-40B4-BE49-F238E27FC236}">
                    <a16:creationId xmlns:a16="http://schemas.microsoft.com/office/drawing/2014/main" id="{AD08CD9A-F9D6-B910-935B-3C870AF3122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952875" y="0"/>
                <a:ext cx="4286250" cy="6858000"/>
              </a:xfrm>
              <a:prstGeom prst="rect">
                <a:avLst/>
              </a:prstGeom>
            </p:spPr>
          </p:pic>
          <p:cxnSp>
            <p:nvCxnSpPr>
              <p:cNvPr id="2" name="Straight Connector 1">
                <a:extLst>
                  <a:ext uri="{FF2B5EF4-FFF2-40B4-BE49-F238E27FC236}">
                    <a16:creationId xmlns:a16="http://schemas.microsoft.com/office/drawing/2014/main" id="{F80DB707-9C90-83F6-9FCF-7DEF1B75E7D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305878" y="0"/>
                <a:ext cx="6072809" cy="6858000"/>
              </a:xfrm>
              <a:prstGeom prst="line">
                <a:avLst/>
              </a:prstGeom>
              <a:ln w="127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Straight Connector 8">
                <a:extLst>
                  <a:ext uri="{FF2B5EF4-FFF2-40B4-BE49-F238E27FC236}">
                    <a16:creationId xmlns:a16="http://schemas.microsoft.com/office/drawing/2014/main" id="{C6C56315-8C11-C214-0BC0-C775060E647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3886198" y="9939"/>
                <a:ext cx="4224133" cy="6858000"/>
              </a:xfrm>
              <a:prstGeom prst="line">
                <a:avLst/>
              </a:prstGeom>
              <a:ln w="127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63545F00-C17B-4AD8-7416-2F3CB068FB1F}"/>
                  </a:ext>
                </a:extLst>
              </p:cNvPr>
              <p:cNvSpPr txBox="1"/>
              <p:nvPr/>
            </p:nvSpPr>
            <p:spPr>
              <a:xfrm>
                <a:off x="5054969" y="1958009"/>
                <a:ext cx="1912362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b="1">
                    <a:solidFill>
                      <a:srgbClr val="FF0000"/>
                    </a:solidFill>
                  </a:rPr>
                  <a:t>backswing plane #2</a:t>
                </a:r>
                <a:endParaRPr lang="nl-BE" sz="1400" b="1">
                  <a:solidFill>
                    <a:srgbClr val="FF0000"/>
                  </a:solidFill>
                </a:endParaRPr>
              </a:p>
            </p:txBody>
          </p:sp>
        </p:grp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934093A5-12A1-AF3A-1EB2-78B007C71E93}"/>
                </a:ext>
              </a:extLst>
            </p:cNvPr>
            <p:cNvSpPr txBox="1"/>
            <p:nvPr/>
          </p:nvSpPr>
          <p:spPr>
            <a:xfrm>
              <a:off x="5464662" y="659293"/>
              <a:ext cx="126267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>
                  <a:solidFill>
                    <a:srgbClr val="FF0000"/>
                  </a:solidFill>
                </a:rPr>
                <a:t>GOOD</a:t>
              </a:r>
              <a:endParaRPr lang="nl-BE" sz="2800" b="1">
                <a:solidFill>
                  <a:srgbClr val="FF0000"/>
                </a:solidFill>
              </a:endParaRPr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BF96E035-4FD5-48DB-8832-569626E5FB8E}"/>
              </a:ext>
            </a:extLst>
          </p:cNvPr>
          <p:cNvSpPr txBox="1"/>
          <p:nvPr/>
        </p:nvSpPr>
        <p:spPr>
          <a:xfrm>
            <a:off x="9631003" y="1958009"/>
            <a:ext cx="184205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>
                <a:solidFill>
                  <a:srgbClr val="FF0000"/>
                </a:solidFill>
              </a:rPr>
              <a:t>backswing plane #2</a:t>
            </a:r>
            <a:endParaRPr lang="nl-BE" sz="1400" b="1">
              <a:solidFill>
                <a:srgbClr val="FF0000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D71BAA8-7349-1A9E-497B-685ECFC6634F}"/>
              </a:ext>
            </a:extLst>
          </p:cNvPr>
          <p:cNvSpPr txBox="1"/>
          <p:nvPr/>
        </p:nvSpPr>
        <p:spPr>
          <a:xfrm>
            <a:off x="3965845" y="2862379"/>
            <a:ext cx="9937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>
                <a:solidFill>
                  <a:schemeClr val="bg1"/>
                </a:solidFill>
              </a:rPr>
              <a:t>Backswing</a:t>
            </a:r>
          </a:p>
          <a:p>
            <a:pPr algn="ctr"/>
            <a:r>
              <a:rPr lang="en-US" sz="1400" b="1">
                <a:solidFill>
                  <a:schemeClr val="bg1"/>
                </a:solidFill>
              </a:rPr>
              <a:t>plane #1</a:t>
            </a:r>
            <a:endParaRPr lang="nl-BE" sz="1400" b="1">
              <a:solidFill>
                <a:schemeClr val="bg1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7F6C06C-BB9C-0AA4-FDE0-BEF96B1D9B93}"/>
              </a:ext>
            </a:extLst>
          </p:cNvPr>
          <p:cNvSpPr txBox="1"/>
          <p:nvPr/>
        </p:nvSpPr>
        <p:spPr>
          <a:xfrm>
            <a:off x="8365434" y="2862379"/>
            <a:ext cx="9937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>
                <a:solidFill>
                  <a:schemeClr val="bg1"/>
                </a:solidFill>
              </a:rPr>
              <a:t>Backswing</a:t>
            </a:r>
          </a:p>
          <a:p>
            <a:pPr algn="ctr"/>
            <a:r>
              <a:rPr lang="en-US" sz="1400" b="1">
                <a:solidFill>
                  <a:schemeClr val="bg1"/>
                </a:solidFill>
              </a:rPr>
              <a:t>plane #1</a:t>
            </a:r>
            <a:endParaRPr lang="nl-BE" sz="1400" b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77293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swinging a golf club&#10;&#10;Description automatically generated">
            <a:extLst>
              <a:ext uri="{FF2B5EF4-FFF2-40B4-BE49-F238E27FC236}">
                <a16:creationId xmlns:a16="http://schemas.microsoft.com/office/drawing/2014/main" id="{4D52A042-ABF9-76A4-A4D1-3F9B30E8C7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2875" y="0"/>
            <a:ext cx="4286250" cy="6858000"/>
          </a:xfrm>
          <a:prstGeom prst="rect">
            <a:avLst/>
          </a:prstGeom>
        </p:spPr>
      </p:pic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8E3B3D0B-C088-A2CF-AF3F-AF6B0583DAAB}"/>
              </a:ext>
            </a:extLst>
          </p:cNvPr>
          <p:cNvCxnSpPr>
            <a:cxnSpLocks/>
          </p:cNvCxnSpPr>
          <p:nvPr/>
        </p:nvCxnSpPr>
        <p:spPr>
          <a:xfrm flipH="1" flipV="1">
            <a:off x="2305878" y="0"/>
            <a:ext cx="6072809" cy="685800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oup 3">
            <a:extLst>
              <a:ext uri="{FF2B5EF4-FFF2-40B4-BE49-F238E27FC236}">
                <a16:creationId xmlns:a16="http://schemas.microsoft.com/office/drawing/2014/main" id="{BE027072-6093-E319-DCF3-1F73C063B53E}"/>
              </a:ext>
            </a:extLst>
          </p:cNvPr>
          <p:cNvGrpSpPr/>
          <p:nvPr/>
        </p:nvGrpSpPr>
        <p:grpSpPr>
          <a:xfrm>
            <a:off x="6192078" y="2454965"/>
            <a:ext cx="785192" cy="530087"/>
            <a:chOff x="6192078" y="2454965"/>
            <a:chExt cx="785192" cy="530087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A7D03EAE-CBB8-4780-F5E2-785379722BC1}"/>
                </a:ext>
              </a:extLst>
            </p:cNvPr>
            <p:cNvCxnSpPr/>
            <p:nvPr/>
          </p:nvCxnSpPr>
          <p:spPr>
            <a:xfrm>
              <a:off x="6192078" y="2554356"/>
              <a:ext cx="785192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31AABBC9-9DDE-2852-B316-D4ECB01A5B05}"/>
                </a:ext>
              </a:extLst>
            </p:cNvPr>
            <p:cNvCxnSpPr>
              <a:cxnSpLocks/>
            </p:cNvCxnSpPr>
            <p:nvPr/>
          </p:nvCxnSpPr>
          <p:spPr>
            <a:xfrm>
              <a:off x="6851374" y="2454965"/>
              <a:ext cx="0" cy="530087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031109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swinging a golf club&#10;&#10;Description automatically generated">
            <a:extLst>
              <a:ext uri="{FF2B5EF4-FFF2-40B4-BE49-F238E27FC236}">
                <a16:creationId xmlns:a16="http://schemas.microsoft.com/office/drawing/2014/main" id="{E0412095-B04E-284C-18D8-C06AADED13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2875" y="0"/>
            <a:ext cx="4286250" cy="6858000"/>
          </a:xfrm>
          <a:prstGeom prst="rect">
            <a:avLst/>
          </a:prstGeom>
        </p:spPr>
      </p:pic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D942342F-CD6E-F27B-26D7-0FD69C5FB5F2}"/>
              </a:ext>
            </a:extLst>
          </p:cNvPr>
          <p:cNvCxnSpPr>
            <a:cxnSpLocks/>
          </p:cNvCxnSpPr>
          <p:nvPr/>
        </p:nvCxnSpPr>
        <p:spPr>
          <a:xfrm flipH="1" flipV="1">
            <a:off x="2305878" y="0"/>
            <a:ext cx="6072809" cy="685800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oup 3">
            <a:extLst>
              <a:ext uri="{FF2B5EF4-FFF2-40B4-BE49-F238E27FC236}">
                <a16:creationId xmlns:a16="http://schemas.microsoft.com/office/drawing/2014/main" id="{9C67B48D-0EAF-DBA1-6702-814C585A6352}"/>
              </a:ext>
            </a:extLst>
          </p:cNvPr>
          <p:cNvGrpSpPr/>
          <p:nvPr/>
        </p:nvGrpSpPr>
        <p:grpSpPr>
          <a:xfrm>
            <a:off x="6192078" y="2454965"/>
            <a:ext cx="785192" cy="530087"/>
            <a:chOff x="6192078" y="2454965"/>
            <a:chExt cx="785192" cy="530087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DDA9906B-C800-5FAE-8120-DD1F636B0606}"/>
                </a:ext>
              </a:extLst>
            </p:cNvPr>
            <p:cNvCxnSpPr/>
            <p:nvPr/>
          </p:nvCxnSpPr>
          <p:spPr>
            <a:xfrm>
              <a:off x="6192078" y="2554356"/>
              <a:ext cx="785192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79C67095-72F9-9CDD-70E7-18FF580BFFCB}"/>
                </a:ext>
              </a:extLst>
            </p:cNvPr>
            <p:cNvCxnSpPr>
              <a:cxnSpLocks/>
            </p:cNvCxnSpPr>
            <p:nvPr/>
          </p:nvCxnSpPr>
          <p:spPr>
            <a:xfrm>
              <a:off x="6851374" y="2454965"/>
              <a:ext cx="0" cy="530087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6033782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swinging a golf club&#10;&#10;Description automatically generated">
            <a:extLst>
              <a:ext uri="{FF2B5EF4-FFF2-40B4-BE49-F238E27FC236}">
                <a16:creationId xmlns:a16="http://schemas.microsoft.com/office/drawing/2014/main" id="{18442E83-997A-FDA0-8844-913771E9CA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2875" y="0"/>
            <a:ext cx="4286250" cy="6858000"/>
          </a:xfrm>
          <a:prstGeom prst="rect">
            <a:avLst/>
          </a:prstGeom>
        </p:spPr>
      </p:pic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9ED321AD-D2FF-68A1-FF43-055FCBFBA233}"/>
              </a:ext>
            </a:extLst>
          </p:cNvPr>
          <p:cNvCxnSpPr>
            <a:cxnSpLocks/>
          </p:cNvCxnSpPr>
          <p:nvPr/>
        </p:nvCxnSpPr>
        <p:spPr>
          <a:xfrm flipH="1" flipV="1">
            <a:off x="2305878" y="0"/>
            <a:ext cx="6072809" cy="685800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oup 3">
            <a:extLst>
              <a:ext uri="{FF2B5EF4-FFF2-40B4-BE49-F238E27FC236}">
                <a16:creationId xmlns:a16="http://schemas.microsoft.com/office/drawing/2014/main" id="{81B817D6-8FBB-CC5F-57D6-9CDC5231F950}"/>
              </a:ext>
            </a:extLst>
          </p:cNvPr>
          <p:cNvGrpSpPr/>
          <p:nvPr/>
        </p:nvGrpSpPr>
        <p:grpSpPr>
          <a:xfrm>
            <a:off x="6192078" y="2454965"/>
            <a:ext cx="785192" cy="530087"/>
            <a:chOff x="6192078" y="2454965"/>
            <a:chExt cx="785192" cy="530087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FDB95E78-5076-5780-884C-789C2F038863}"/>
                </a:ext>
              </a:extLst>
            </p:cNvPr>
            <p:cNvCxnSpPr/>
            <p:nvPr/>
          </p:nvCxnSpPr>
          <p:spPr>
            <a:xfrm>
              <a:off x="6192078" y="2554356"/>
              <a:ext cx="785192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941A9770-FF9E-F0F2-E1D1-398AEEDF0719}"/>
                </a:ext>
              </a:extLst>
            </p:cNvPr>
            <p:cNvCxnSpPr>
              <a:cxnSpLocks/>
            </p:cNvCxnSpPr>
            <p:nvPr/>
          </p:nvCxnSpPr>
          <p:spPr>
            <a:xfrm>
              <a:off x="6851374" y="2454965"/>
              <a:ext cx="0" cy="530087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1341509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swinging a golf club&#10;&#10;Description automatically generated">
            <a:extLst>
              <a:ext uri="{FF2B5EF4-FFF2-40B4-BE49-F238E27FC236}">
                <a16:creationId xmlns:a16="http://schemas.microsoft.com/office/drawing/2014/main" id="{75B572DF-2FB5-233E-B27C-8D684A482B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2875" y="0"/>
            <a:ext cx="4286250" cy="6858000"/>
          </a:xfrm>
          <a:prstGeom prst="rect">
            <a:avLst/>
          </a:prstGeom>
        </p:spPr>
      </p:pic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8ED408D3-383A-42E1-09B3-FC1B7DFB494F}"/>
              </a:ext>
            </a:extLst>
          </p:cNvPr>
          <p:cNvCxnSpPr>
            <a:cxnSpLocks/>
          </p:cNvCxnSpPr>
          <p:nvPr/>
        </p:nvCxnSpPr>
        <p:spPr>
          <a:xfrm flipH="1" flipV="1">
            <a:off x="2305878" y="0"/>
            <a:ext cx="6072809" cy="685800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oup 3">
            <a:extLst>
              <a:ext uri="{FF2B5EF4-FFF2-40B4-BE49-F238E27FC236}">
                <a16:creationId xmlns:a16="http://schemas.microsoft.com/office/drawing/2014/main" id="{DCF68CCC-7363-67D2-7F2E-D67D405A05A7}"/>
              </a:ext>
            </a:extLst>
          </p:cNvPr>
          <p:cNvGrpSpPr/>
          <p:nvPr/>
        </p:nvGrpSpPr>
        <p:grpSpPr>
          <a:xfrm>
            <a:off x="6192078" y="2454965"/>
            <a:ext cx="785192" cy="530087"/>
            <a:chOff x="6192078" y="2454965"/>
            <a:chExt cx="785192" cy="530087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3F71C6AC-B429-3E20-E247-3DE84DC30244}"/>
                </a:ext>
              </a:extLst>
            </p:cNvPr>
            <p:cNvCxnSpPr/>
            <p:nvPr/>
          </p:nvCxnSpPr>
          <p:spPr>
            <a:xfrm>
              <a:off x="6192078" y="2554356"/>
              <a:ext cx="785192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72F2330F-A2AB-E146-E096-F4959CD9AF90}"/>
                </a:ext>
              </a:extLst>
            </p:cNvPr>
            <p:cNvCxnSpPr>
              <a:cxnSpLocks/>
            </p:cNvCxnSpPr>
            <p:nvPr/>
          </p:nvCxnSpPr>
          <p:spPr>
            <a:xfrm>
              <a:off x="6851374" y="2454965"/>
              <a:ext cx="0" cy="530087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7305488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swinging a golf club&#10;&#10;Description automatically generated">
            <a:extLst>
              <a:ext uri="{FF2B5EF4-FFF2-40B4-BE49-F238E27FC236}">
                <a16:creationId xmlns:a16="http://schemas.microsoft.com/office/drawing/2014/main" id="{0EEF37F2-73F1-FF50-DC69-A9CD3F4AD9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2875" y="0"/>
            <a:ext cx="4286250" cy="6858000"/>
          </a:xfrm>
          <a:prstGeom prst="rect">
            <a:avLst/>
          </a:prstGeom>
        </p:spPr>
      </p:pic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357F4151-5AF3-5C95-6132-C160A507A4FB}"/>
              </a:ext>
            </a:extLst>
          </p:cNvPr>
          <p:cNvCxnSpPr>
            <a:cxnSpLocks/>
          </p:cNvCxnSpPr>
          <p:nvPr/>
        </p:nvCxnSpPr>
        <p:spPr>
          <a:xfrm flipH="1" flipV="1">
            <a:off x="2305878" y="0"/>
            <a:ext cx="6072809" cy="685800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oup 3">
            <a:extLst>
              <a:ext uri="{FF2B5EF4-FFF2-40B4-BE49-F238E27FC236}">
                <a16:creationId xmlns:a16="http://schemas.microsoft.com/office/drawing/2014/main" id="{A1148405-A50E-2B72-7E58-E838521C812A}"/>
              </a:ext>
            </a:extLst>
          </p:cNvPr>
          <p:cNvGrpSpPr/>
          <p:nvPr/>
        </p:nvGrpSpPr>
        <p:grpSpPr>
          <a:xfrm>
            <a:off x="6192078" y="2454965"/>
            <a:ext cx="785192" cy="530087"/>
            <a:chOff x="6192078" y="2454965"/>
            <a:chExt cx="785192" cy="530087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56CFF057-1FBB-6726-E216-DAF358F77483}"/>
                </a:ext>
              </a:extLst>
            </p:cNvPr>
            <p:cNvCxnSpPr/>
            <p:nvPr/>
          </p:nvCxnSpPr>
          <p:spPr>
            <a:xfrm>
              <a:off x="6192078" y="2554356"/>
              <a:ext cx="785192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1F19DDC6-8BBF-27B6-0204-9808D858C868}"/>
                </a:ext>
              </a:extLst>
            </p:cNvPr>
            <p:cNvCxnSpPr>
              <a:cxnSpLocks/>
            </p:cNvCxnSpPr>
            <p:nvPr/>
          </p:nvCxnSpPr>
          <p:spPr>
            <a:xfrm>
              <a:off x="6851374" y="2454965"/>
              <a:ext cx="0" cy="530087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6282876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swinging a golf club&#10;&#10;Description automatically generated">
            <a:extLst>
              <a:ext uri="{FF2B5EF4-FFF2-40B4-BE49-F238E27FC236}">
                <a16:creationId xmlns:a16="http://schemas.microsoft.com/office/drawing/2014/main" id="{E44EE070-77A9-5A59-1C1E-E027A65AF8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2875" y="0"/>
            <a:ext cx="4286250" cy="6858000"/>
          </a:xfrm>
          <a:prstGeom prst="rect">
            <a:avLst/>
          </a:prstGeom>
        </p:spPr>
      </p:pic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E57CDCAC-EBE3-AA12-7CC6-CA381F3CA0E8}"/>
              </a:ext>
            </a:extLst>
          </p:cNvPr>
          <p:cNvCxnSpPr>
            <a:cxnSpLocks/>
          </p:cNvCxnSpPr>
          <p:nvPr/>
        </p:nvCxnSpPr>
        <p:spPr>
          <a:xfrm flipH="1" flipV="1">
            <a:off x="2305878" y="0"/>
            <a:ext cx="6072809" cy="685800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oup 3">
            <a:extLst>
              <a:ext uri="{FF2B5EF4-FFF2-40B4-BE49-F238E27FC236}">
                <a16:creationId xmlns:a16="http://schemas.microsoft.com/office/drawing/2014/main" id="{77BCFAB1-56FD-AF1E-43C0-F24092FBF754}"/>
              </a:ext>
            </a:extLst>
          </p:cNvPr>
          <p:cNvGrpSpPr/>
          <p:nvPr/>
        </p:nvGrpSpPr>
        <p:grpSpPr>
          <a:xfrm>
            <a:off x="6192078" y="2454965"/>
            <a:ext cx="785192" cy="530087"/>
            <a:chOff x="6192078" y="2454965"/>
            <a:chExt cx="785192" cy="530087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E2AB65BE-A9D4-1464-562D-E59EEE5D8561}"/>
                </a:ext>
              </a:extLst>
            </p:cNvPr>
            <p:cNvCxnSpPr/>
            <p:nvPr/>
          </p:nvCxnSpPr>
          <p:spPr>
            <a:xfrm>
              <a:off x="6192078" y="2554356"/>
              <a:ext cx="785192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A6F6FC03-5D0E-34D8-6469-E81BFAAC36E1}"/>
                </a:ext>
              </a:extLst>
            </p:cNvPr>
            <p:cNvCxnSpPr>
              <a:cxnSpLocks/>
            </p:cNvCxnSpPr>
            <p:nvPr/>
          </p:nvCxnSpPr>
          <p:spPr>
            <a:xfrm>
              <a:off x="6851374" y="2454965"/>
              <a:ext cx="0" cy="530087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0630459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swinging a golf club&#10;&#10;Description automatically generated">
            <a:extLst>
              <a:ext uri="{FF2B5EF4-FFF2-40B4-BE49-F238E27FC236}">
                <a16:creationId xmlns:a16="http://schemas.microsoft.com/office/drawing/2014/main" id="{08ABD526-1369-1E16-8E3D-EF54E8361D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2875" y="0"/>
            <a:ext cx="4286250" cy="685800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7D4C8FF2-8879-1D98-9C1B-564CF253F111}"/>
              </a:ext>
            </a:extLst>
          </p:cNvPr>
          <p:cNvCxnSpPr>
            <a:cxnSpLocks/>
          </p:cNvCxnSpPr>
          <p:nvPr/>
        </p:nvCxnSpPr>
        <p:spPr>
          <a:xfrm flipH="1" flipV="1">
            <a:off x="2305878" y="0"/>
            <a:ext cx="6072809" cy="685800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">
            <a:extLst>
              <a:ext uri="{FF2B5EF4-FFF2-40B4-BE49-F238E27FC236}">
                <a16:creationId xmlns:a16="http://schemas.microsoft.com/office/drawing/2014/main" id="{64506599-DF2C-9E82-5D5B-E5AA52E828D2}"/>
              </a:ext>
            </a:extLst>
          </p:cNvPr>
          <p:cNvGrpSpPr/>
          <p:nvPr/>
        </p:nvGrpSpPr>
        <p:grpSpPr>
          <a:xfrm>
            <a:off x="6192078" y="2454965"/>
            <a:ext cx="785192" cy="530087"/>
            <a:chOff x="6192078" y="2454965"/>
            <a:chExt cx="785192" cy="530087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1BAF6F10-D9B9-93D5-F002-985D1178CD1D}"/>
                </a:ext>
              </a:extLst>
            </p:cNvPr>
            <p:cNvCxnSpPr/>
            <p:nvPr/>
          </p:nvCxnSpPr>
          <p:spPr>
            <a:xfrm>
              <a:off x="6192078" y="2554356"/>
              <a:ext cx="785192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B11ECB19-9C6F-CCE7-7145-090B5E918938}"/>
                </a:ext>
              </a:extLst>
            </p:cNvPr>
            <p:cNvCxnSpPr>
              <a:cxnSpLocks/>
            </p:cNvCxnSpPr>
            <p:nvPr/>
          </p:nvCxnSpPr>
          <p:spPr>
            <a:xfrm>
              <a:off x="6851374" y="2454965"/>
              <a:ext cx="0" cy="530087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01123409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swinging a golf club&#10;&#10;Description automatically generated with medium confidence">
            <a:extLst>
              <a:ext uri="{FF2B5EF4-FFF2-40B4-BE49-F238E27FC236}">
                <a16:creationId xmlns:a16="http://schemas.microsoft.com/office/drawing/2014/main" id="{D1E95BEA-D527-AD52-8193-5292DB768F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2875" y="0"/>
            <a:ext cx="4286250" cy="685800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B21B2ACB-A97E-F2F6-2958-ABD7676A3A4D}"/>
              </a:ext>
            </a:extLst>
          </p:cNvPr>
          <p:cNvCxnSpPr>
            <a:cxnSpLocks/>
          </p:cNvCxnSpPr>
          <p:nvPr/>
        </p:nvCxnSpPr>
        <p:spPr>
          <a:xfrm flipH="1" flipV="1">
            <a:off x="2305878" y="0"/>
            <a:ext cx="6072809" cy="685800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">
            <a:extLst>
              <a:ext uri="{FF2B5EF4-FFF2-40B4-BE49-F238E27FC236}">
                <a16:creationId xmlns:a16="http://schemas.microsoft.com/office/drawing/2014/main" id="{9691DFC9-9FD0-FBEC-FE3A-6286DCDD2422}"/>
              </a:ext>
            </a:extLst>
          </p:cNvPr>
          <p:cNvGrpSpPr/>
          <p:nvPr/>
        </p:nvGrpSpPr>
        <p:grpSpPr>
          <a:xfrm>
            <a:off x="6192078" y="2454965"/>
            <a:ext cx="785192" cy="530087"/>
            <a:chOff x="6192078" y="2454965"/>
            <a:chExt cx="785192" cy="530087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535700CB-5F92-7304-893A-ACB7B9EE4446}"/>
                </a:ext>
              </a:extLst>
            </p:cNvPr>
            <p:cNvCxnSpPr/>
            <p:nvPr/>
          </p:nvCxnSpPr>
          <p:spPr>
            <a:xfrm>
              <a:off x="6192078" y="2554356"/>
              <a:ext cx="785192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3655394F-3142-5382-E12C-72B1B7F8C509}"/>
                </a:ext>
              </a:extLst>
            </p:cNvPr>
            <p:cNvCxnSpPr>
              <a:cxnSpLocks/>
            </p:cNvCxnSpPr>
            <p:nvPr/>
          </p:nvCxnSpPr>
          <p:spPr>
            <a:xfrm>
              <a:off x="6851374" y="2454965"/>
              <a:ext cx="0" cy="530087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97AC5D75-1993-3608-A4DC-1CBB1E981E5E}"/>
              </a:ext>
            </a:extLst>
          </p:cNvPr>
          <p:cNvSpPr txBox="1"/>
          <p:nvPr/>
        </p:nvSpPr>
        <p:spPr>
          <a:xfrm>
            <a:off x="606287" y="1653206"/>
            <a:ext cx="33130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/>
              <a:t>(-) Clubshaft should be parallel with the target line</a:t>
            </a:r>
            <a:endParaRPr lang="nl-BE"/>
          </a:p>
        </p:txBody>
      </p:sp>
      <p:sp>
        <p:nvSpPr>
          <p:cNvPr id="8" name="Right Triangle 7">
            <a:extLst>
              <a:ext uri="{FF2B5EF4-FFF2-40B4-BE49-F238E27FC236}">
                <a16:creationId xmlns:a16="http://schemas.microsoft.com/office/drawing/2014/main" id="{B16ADCAE-688A-BEF6-4473-4349EDF004B1}"/>
              </a:ext>
            </a:extLst>
          </p:cNvPr>
          <p:cNvSpPr/>
          <p:nvPr/>
        </p:nvSpPr>
        <p:spPr>
          <a:xfrm>
            <a:off x="5293688" y="2237632"/>
            <a:ext cx="79200" cy="126000"/>
          </a:xfrm>
          <a:prstGeom prst="rtTriangle">
            <a:avLst/>
          </a:prstGeom>
          <a:noFill/>
          <a:ln w="28575">
            <a:solidFill>
              <a:srgbClr val="FF0000"/>
            </a:solidFill>
          </a:ln>
          <a:scene3d>
            <a:camera prst="orthographicFront">
              <a:rot lat="0" lon="0" rev="0"/>
            </a:camera>
            <a:lightRig rig="threePt" dir="t"/>
          </a:scene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37796CA-44B4-95C7-A929-B31416431295}"/>
              </a:ext>
            </a:extLst>
          </p:cNvPr>
          <p:cNvSpPr txBox="1"/>
          <p:nvPr/>
        </p:nvSpPr>
        <p:spPr>
          <a:xfrm>
            <a:off x="8239125" y="1653206"/>
            <a:ext cx="28330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/>
              <a:t>(+) Clubface is parallel with backswing plane</a:t>
            </a: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34598156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swinging his golf club&#10;&#10;Description automatically generated with medium confidence">
            <a:extLst>
              <a:ext uri="{FF2B5EF4-FFF2-40B4-BE49-F238E27FC236}">
                <a16:creationId xmlns:a16="http://schemas.microsoft.com/office/drawing/2014/main" id="{1C62EC24-EF9B-E885-1712-A3433A62F1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2875" y="0"/>
            <a:ext cx="4286250" cy="685800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7AD3FAEE-F176-EBE8-87EB-998CF9563E7A}"/>
              </a:ext>
            </a:extLst>
          </p:cNvPr>
          <p:cNvCxnSpPr>
            <a:cxnSpLocks/>
          </p:cNvCxnSpPr>
          <p:nvPr/>
        </p:nvCxnSpPr>
        <p:spPr>
          <a:xfrm flipH="1" flipV="1">
            <a:off x="2305878" y="0"/>
            <a:ext cx="6072809" cy="685800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">
            <a:extLst>
              <a:ext uri="{FF2B5EF4-FFF2-40B4-BE49-F238E27FC236}">
                <a16:creationId xmlns:a16="http://schemas.microsoft.com/office/drawing/2014/main" id="{2070BCFE-D543-A8CD-C466-0756F434536F}"/>
              </a:ext>
            </a:extLst>
          </p:cNvPr>
          <p:cNvGrpSpPr/>
          <p:nvPr/>
        </p:nvGrpSpPr>
        <p:grpSpPr>
          <a:xfrm>
            <a:off x="6192078" y="2454965"/>
            <a:ext cx="785192" cy="530087"/>
            <a:chOff x="6192078" y="2454965"/>
            <a:chExt cx="785192" cy="530087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DE771B0A-435C-349D-A9DE-2E0574A78AE4}"/>
                </a:ext>
              </a:extLst>
            </p:cNvPr>
            <p:cNvCxnSpPr/>
            <p:nvPr/>
          </p:nvCxnSpPr>
          <p:spPr>
            <a:xfrm>
              <a:off x="6192078" y="2554356"/>
              <a:ext cx="785192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048F7740-59F9-5DCE-A712-1F5D802CED0A}"/>
                </a:ext>
              </a:extLst>
            </p:cNvPr>
            <p:cNvCxnSpPr>
              <a:cxnSpLocks/>
            </p:cNvCxnSpPr>
            <p:nvPr/>
          </p:nvCxnSpPr>
          <p:spPr>
            <a:xfrm>
              <a:off x="6851374" y="2454965"/>
              <a:ext cx="0" cy="530087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94465046-8EF1-3955-498F-EDDA3D913B8E}"/>
              </a:ext>
            </a:extLst>
          </p:cNvPr>
          <p:cNvSpPr txBox="1"/>
          <p:nvPr/>
        </p:nvSpPr>
        <p:spPr>
          <a:xfrm>
            <a:off x="8239124" y="2179982"/>
            <a:ext cx="378722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/>
              <a:t>(+) Backswing stops when the clubshaft is horizontal</a:t>
            </a:r>
          </a:p>
          <a:p>
            <a:pPr algn="just"/>
            <a:endParaRPr lang="en-US"/>
          </a:p>
          <a:p>
            <a:pPr algn="just"/>
            <a:r>
              <a:rPr lang="en-US"/>
              <a:t>(+) Chin touches the left shoulder, if the upper body turned sufficiently</a:t>
            </a:r>
          </a:p>
          <a:p>
            <a:pPr algn="just"/>
            <a:endParaRPr lang="en-US"/>
          </a:p>
          <a:p>
            <a:pPr algn="just"/>
            <a:r>
              <a:rPr lang="en-US"/>
              <a:t>(+) Upper body square to the target line</a:t>
            </a:r>
          </a:p>
          <a:p>
            <a:pPr algn="just"/>
            <a:endParaRPr lang="en-US"/>
          </a:p>
          <a:p>
            <a:pPr algn="just"/>
            <a:r>
              <a:rPr lang="en-US"/>
              <a:t>Keep everything </a:t>
            </a:r>
            <a:r>
              <a:rPr lang="en-US" b="1" u="sng">
                <a:solidFill>
                  <a:srgbClr val="0070C0"/>
                </a:solidFill>
              </a:rPr>
              <a:t>well connected</a:t>
            </a:r>
            <a:r>
              <a:rPr lang="en-US"/>
              <a:t>, especially around the top of the swing, don’t let the swing break down</a:t>
            </a: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89888185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swinging a golf club&#10;&#10;Description automatically generated with medium confidence">
            <a:extLst>
              <a:ext uri="{FF2B5EF4-FFF2-40B4-BE49-F238E27FC236}">
                <a16:creationId xmlns:a16="http://schemas.microsoft.com/office/drawing/2014/main" id="{D6C40A7F-97F3-E7CE-EBA1-C87C1B8F09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2875" y="0"/>
            <a:ext cx="4286250" cy="685800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6F50C82A-DF8A-3532-58EB-B125F4DC07ED}"/>
              </a:ext>
            </a:extLst>
          </p:cNvPr>
          <p:cNvCxnSpPr>
            <a:cxnSpLocks/>
          </p:cNvCxnSpPr>
          <p:nvPr/>
        </p:nvCxnSpPr>
        <p:spPr>
          <a:xfrm flipH="1" flipV="1">
            <a:off x="2305878" y="0"/>
            <a:ext cx="6072809" cy="685800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">
            <a:extLst>
              <a:ext uri="{FF2B5EF4-FFF2-40B4-BE49-F238E27FC236}">
                <a16:creationId xmlns:a16="http://schemas.microsoft.com/office/drawing/2014/main" id="{B04334A0-7340-8CA3-5915-2A88CD6BF33B}"/>
              </a:ext>
            </a:extLst>
          </p:cNvPr>
          <p:cNvGrpSpPr/>
          <p:nvPr/>
        </p:nvGrpSpPr>
        <p:grpSpPr>
          <a:xfrm>
            <a:off x="6192078" y="2454965"/>
            <a:ext cx="785192" cy="530087"/>
            <a:chOff x="6192078" y="2454965"/>
            <a:chExt cx="785192" cy="530087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81B144B8-DCAF-41E0-4969-618567A46554}"/>
                </a:ext>
              </a:extLst>
            </p:cNvPr>
            <p:cNvCxnSpPr/>
            <p:nvPr/>
          </p:nvCxnSpPr>
          <p:spPr>
            <a:xfrm>
              <a:off x="6192078" y="2554356"/>
              <a:ext cx="785192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0D07C1D4-DA76-6DB7-440F-717B7DFF19C7}"/>
                </a:ext>
              </a:extLst>
            </p:cNvPr>
            <p:cNvCxnSpPr>
              <a:cxnSpLocks/>
            </p:cNvCxnSpPr>
            <p:nvPr/>
          </p:nvCxnSpPr>
          <p:spPr>
            <a:xfrm>
              <a:off x="6851374" y="2454965"/>
              <a:ext cx="0" cy="530087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8D301C8-DCCD-D948-860D-B0B19C552827}"/>
              </a:ext>
            </a:extLst>
          </p:cNvPr>
          <p:cNvCxnSpPr>
            <a:cxnSpLocks/>
          </p:cNvCxnSpPr>
          <p:nvPr/>
        </p:nvCxnSpPr>
        <p:spPr>
          <a:xfrm flipV="1">
            <a:off x="5406887" y="2037522"/>
            <a:ext cx="327991" cy="824948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A9A7B51-30B8-4FEB-4095-BB88B054B6BC}"/>
              </a:ext>
            </a:extLst>
          </p:cNvPr>
          <p:cNvCxnSpPr>
            <a:cxnSpLocks/>
          </p:cNvCxnSpPr>
          <p:nvPr/>
        </p:nvCxnSpPr>
        <p:spPr>
          <a:xfrm flipV="1">
            <a:off x="5410200" y="2042491"/>
            <a:ext cx="0" cy="824948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9954AE18-734D-C028-36B1-421DB3886C2B}"/>
              </a:ext>
            </a:extLst>
          </p:cNvPr>
          <p:cNvCxnSpPr>
            <a:cxnSpLocks/>
          </p:cNvCxnSpPr>
          <p:nvPr/>
        </p:nvCxnSpPr>
        <p:spPr>
          <a:xfrm>
            <a:off x="5003580" y="2908617"/>
            <a:ext cx="288000" cy="0"/>
          </a:xfrm>
          <a:prstGeom prst="straightConnector1">
            <a:avLst/>
          </a:prstGeom>
          <a:ln w="25400">
            <a:solidFill>
              <a:schemeClr val="bg1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2272E839-2335-6B4E-CA29-A0267BFCFF2B}"/>
              </a:ext>
            </a:extLst>
          </p:cNvPr>
          <p:cNvSpPr txBox="1"/>
          <p:nvPr/>
        </p:nvSpPr>
        <p:spPr>
          <a:xfrm>
            <a:off x="646043" y="2249554"/>
            <a:ext cx="3273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/>
              <a:t>(-) Right elbow should not be too backward, right forearm should be vertical at most</a:t>
            </a: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59876830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swinging a golf club&#10;&#10;Description automatically generated">
            <a:extLst>
              <a:ext uri="{FF2B5EF4-FFF2-40B4-BE49-F238E27FC236}">
                <a16:creationId xmlns:a16="http://schemas.microsoft.com/office/drawing/2014/main" id="{26628CBB-A5A9-E255-19DC-04C3A4815D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2875" y="0"/>
            <a:ext cx="4286250" cy="685800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7D2FADA-07CD-823F-8C7C-6F1156C17CFE}"/>
              </a:ext>
            </a:extLst>
          </p:cNvPr>
          <p:cNvCxnSpPr>
            <a:cxnSpLocks/>
          </p:cNvCxnSpPr>
          <p:nvPr/>
        </p:nvCxnSpPr>
        <p:spPr>
          <a:xfrm flipH="1" flipV="1">
            <a:off x="2305878" y="0"/>
            <a:ext cx="6072809" cy="685800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">
            <a:extLst>
              <a:ext uri="{FF2B5EF4-FFF2-40B4-BE49-F238E27FC236}">
                <a16:creationId xmlns:a16="http://schemas.microsoft.com/office/drawing/2014/main" id="{D3C7505D-85B2-53D0-CE29-806238E5C48B}"/>
              </a:ext>
            </a:extLst>
          </p:cNvPr>
          <p:cNvGrpSpPr/>
          <p:nvPr/>
        </p:nvGrpSpPr>
        <p:grpSpPr>
          <a:xfrm>
            <a:off x="6192078" y="2454965"/>
            <a:ext cx="785192" cy="530087"/>
            <a:chOff x="6192078" y="2454965"/>
            <a:chExt cx="785192" cy="530087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1DEE6236-83DA-3DAF-9B64-EAEB345D72DE}"/>
                </a:ext>
              </a:extLst>
            </p:cNvPr>
            <p:cNvCxnSpPr/>
            <p:nvPr/>
          </p:nvCxnSpPr>
          <p:spPr>
            <a:xfrm>
              <a:off x="6192078" y="2554356"/>
              <a:ext cx="785192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AA7B27DB-11BC-37C8-3B43-554123910813}"/>
                </a:ext>
              </a:extLst>
            </p:cNvPr>
            <p:cNvCxnSpPr>
              <a:cxnSpLocks/>
            </p:cNvCxnSpPr>
            <p:nvPr/>
          </p:nvCxnSpPr>
          <p:spPr>
            <a:xfrm>
              <a:off x="6851374" y="2454965"/>
              <a:ext cx="0" cy="530087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033488C8-4ECB-8A45-0900-E42807F9590E}"/>
              </a:ext>
            </a:extLst>
          </p:cNvPr>
          <p:cNvSpPr txBox="1"/>
          <p:nvPr/>
        </p:nvSpPr>
        <p:spPr>
          <a:xfrm>
            <a:off x="5201064" y="1454424"/>
            <a:ext cx="30380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chemeClr val="bg1"/>
                </a:solidFill>
              </a:rPr>
              <a:t>(+) Left wrist starts to supinate</a:t>
            </a:r>
          </a:p>
          <a:p>
            <a:r>
              <a:rPr lang="en-US">
                <a:solidFill>
                  <a:schemeClr val="bg1"/>
                </a:solidFill>
              </a:rPr>
              <a:t>                                         (cause)</a:t>
            </a:r>
            <a:endParaRPr lang="nl-BE">
              <a:solidFill>
                <a:schemeClr val="bg1"/>
              </a:solidFill>
            </a:endParaRP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CC82DF8E-F4F2-1873-1DF0-500F54B00974}"/>
              </a:ext>
            </a:extLst>
          </p:cNvPr>
          <p:cNvCxnSpPr/>
          <p:nvPr/>
        </p:nvCxnSpPr>
        <p:spPr>
          <a:xfrm>
            <a:off x="5864086" y="1863512"/>
            <a:ext cx="0" cy="437322"/>
          </a:xfrm>
          <a:prstGeom prst="straightConnector1">
            <a:avLst/>
          </a:prstGeom>
          <a:ln w="25400">
            <a:solidFill>
              <a:schemeClr val="bg1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FB0C069B-DE46-4EAB-6263-C5236F8CAC2B}"/>
              </a:ext>
            </a:extLst>
          </p:cNvPr>
          <p:cNvSpPr txBox="1"/>
          <p:nvPr/>
        </p:nvSpPr>
        <p:spPr>
          <a:xfrm>
            <a:off x="69575" y="2657059"/>
            <a:ext cx="384976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/>
              <a:t>(-) Right wrist starts to cup strongly as a result (= an effect)</a:t>
            </a:r>
          </a:p>
          <a:p>
            <a:pPr algn="r"/>
            <a:endParaRPr lang="en-US"/>
          </a:p>
          <a:p>
            <a:pPr algn="r"/>
            <a:r>
              <a:rPr lang="en-US"/>
              <a:t>(-) Turn palm of the right hand away from the target, cup the right wrist</a:t>
            </a:r>
            <a:endParaRPr lang="nl-BE"/>
          </a:p>
          <a:p>
            <a:pPr algn="r"/>
            <a:endParaRPr lang="en-US"/>
          </a:p>
          <a:p>
            <a:pPr algn="r"/>
            <a:r>
              <a:rPr lang="en-US"/>
              <a:t>(-) Right elbow starts moving towards the right hip as a result (= an effect)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4E028285-4FFC-F630-5899-843C1E6FC409}"/>
              </a:ext>
            </a:extLst>
          </p:cNvPr>
          <p:cNvCxnSpPr/>
          <p:nvPr/>
        </p:nvCxnSpPr>
        <p:spPr>
          <a:xfrm>
            <a:off x="5410200" y="3140766"/>
            <a:ext cx="0" cy="324000"/>
          </a:xfrm>
          <a:prstGeom prst="straightConnector1">
            <a:avLst/>
          </a:prstGeom>
          <a:ln w="25400">
            <a:solidFill>
              <a:schemeClr val="bg1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6794937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swinging a golf club&#10;&#10;Description automatically generated">
            <a:extLst>
              <a:ext uri="{FF2B5EF4-FFF2-40B4-BE49-F238E27FC236}">
                <a16:creationId xmlns:a16="http://schemas.microsoft.com/office/drawing/2014/main" id="{94968D54-AFAA-BB96-F967-045CD0AC20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2875" y="0"/>
            <a:ext cx="4286250" cy="685800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AF20D482-228E-AC2D-2A5D-B9FC109D13FA}"/>
              </a:ext>
            </a:extLst>
          </p:cNvPr>
          <p:cNvCxnSpPr>
            <a:cxnSpLocks/>
          </p:cNvCxnSpPr>
          <p:nvPr/>
        </p:nvCxnSpPr>
        <p:spPr>
          <a:xfrm flipH="1" flipV="1">
            <a:off x="2305878" y="0"/>
            <a:ext cx="6072809" cy="685800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">
            <a:extLst>
              <a:ext uri="{FF2B5EF4-FFF2-40B4-BE49-F238E27FC236}">
                <a16:creationId xmlns:a16="http://schemas.microsoft.com/office/drawing/2014/main" id="{A9E700E4-CDEA-5ADA-F8F3-21BD03E7647B}"/>
              </a:ext>
            </a:extLst>
          </p:cNvPr>
          <p:cNvGrpSpPr/>
          <p:nvPr/>
        </p:nvGrpSpPr>
        <p:grpSpPr>
          <a:xfrm>
            <a:off x="6192078" y="2454965"/>
            <a:ext cx="785192" cy="530087"/>
            <a:chOff x="6192078" y="2454965"/>
            <a:chExt cx="785192" cy="530087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79A18940-29D4-FAE2-C755-9AEC4A9ABF23}"/>
                </a:ext>
              </a:extLst>
            </p:cNvPr>
            <p:cNvCxnSpPr/>
            <p:nvPr/>
          </p:nvCxnSpPr>
          <p:spPr>
            <a:xfrm>
              <a:off x="6192078" y="2554356"/>
              <a:ext cx="785192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DF025697-3976-3D38-1FB5-FB585A816250}"/>
                </a:ext>
              </a:extLst>
            </p:cNvPr>
            <p:cNvCxnSpPr>
              <a:cxnSpLocks/>
            </p:cNvCxnSpPr>
            <p:nvPr/>
          </p:nvCxnSpPr>
          <p:spPr>
            <a:xfrm>
              <a:off x="6851374" y="2454965"/>
              <a:ext cx="0" cy="530087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6EF41256-35C4-93AF-3664-9AAA30D9BFED}"/>
              </a:ext>
            </a:extLst>
          </p:cNvPr>
          <p:cNvSpPr txBox="1"/>
          <p:nvPr/>
        </p:nvSpPr>
        <p:spPr>
          <a:xfrm>
            <a:off x="8239125" y="3988901"/>
            <a:ext cx="366795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/>
              <a:t>(+) Lower body (hips) starts turning towards the target </a:t>
            </a:r>
            <a:r>
              <a:rPr lang="en-US">
                <a:sym typeface="Wingdings" panose="05000000000000000000" pitchFamily="2" charset="2"/>
              </a:rPr>
              <a:t> lower body leads the downswing</a:t>
            </a:r>
            <a:endParaRPr lang="nl-BE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93D13C6-4E1B-07CA-9B88-82ABF2511BEB}"/>
              </a:ext>
            </a:extLst>
          </p:cNvPr>
          <p:cNvSpPr txBox="1"/>
          <p:nvPr/>
        </p:nvSpPr>
        <p:spPr>
          <a:xfrm>
            <a:off x="69575" y="2666998"/>
            <a:ext cx="384976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/>
              <a:t>(-) Flatten the clubshaft more by supinating the left wrist </a:t>
            </a:r>
            <a:r>
              <a:rPr lang="en-US" b="1" u="sng"/>
              <a:t>and</a:t>
            </a:r>
            <a:r>
              <a:rPr lang="en-US"/>
              <a:t> moving the right elbow towards the target line, in sync with the right hip moving towards the target line </a:t>
            </a:r>
          </a:p>
          <a:p>
            <a:pPr algn="r"/>
            <a:endParaRPr lang="en-US"/>
          </a:p>
          <a:p>
            <a:pPr algn="r"/>
            <a:r>
              <a:rPr lang="en-US"/>
              <a:t>Clubshaft needs to end up behind the upper body at the start of the downswing</a:t>
            </a:r>
            <a:endParaRPr lang="nl-BE"/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9D26C48D-A417-E70C-AD95-DE9EF9816AE7}"/>
              </a:ext>
            </a:extLst>
          </p:cNvPr>
          <p:cNvCxnSpPr>
            <a:cxnSpLocks/>
          </p:cNvCxnSpPr>
          <p:nvPr/>
        </p:nvCxnSpPr>
        <p:spPr>
          <a:xfrm>
            <a:off x="5480658" y="3186913"/>
            <a:ext cx="288000" cy="0"/>
          </a:xfrm>
          <a:prstGeom prst="straightConnector1">
            <a:avLst/>
          </a:prstGeom>
          <a:ln w="25400">
            <a:solidFill>
              <a:schemeClr val="bg1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7916082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playing golf on a golf course&#10;&#10;Description automatically generated with low confidence">
            <a:extLst>
              <a:ext uri="{FF2B5EF4-FFF2-40B4-BE49-F238E27FC236}">
                <a16:creationId xmlns:a16="http://schemas.microsoft.com/office/drawing/2014/main" id="{515AF4D2-E22D-59FC-9DCA-A9ECD02E3D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2875" y="0"/>
            <a:ext cx="4286250" cy="685800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3E15EA3E-6373-3177-1E5C-5489DDBE09AE}"/>
              </a:ext>
            </a:extLst>
          </p:cNvPr>
          <p:cNvCxnSpPr>
            <a:cxnSpLocks/>
          </p:cNvCxnSpPr>
          <p:nvPr/>
        </p:nvCxnSpPr>
        <p:spPr>
          <a:xfrm flipH="1" flipV="1">
            <a:off x="2305878" y="0"/>
            <a:ext cx="6072809" cy="685800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">
            <a:extLst>
              <a:ext uri="{FF2B5EF4-FFF2-40B4-BE49-F238E27FC236}">
                <a16:creationId xmlns:a16="http://schemas.microsoft.com/office/drawing/2014/main" id="{7CEFCE34-FDB3-70E1-0C77-4B06E7287181}"/>
              </a:ext>
            </a:extLst>
          </p:cNvPr>
          <p:cNvGrpSpPr/>
          <p:nvPr/>
        </p:nvGrpSpPr>
        <p:grpSpPr>
          <a:xfrm>
            <a:off x="6192078" y="2454965"/>
            <a:ext cx="785192" cy="530087"/>
            <a:chOff x="6192078" y="2454965"/>
            <a:chExt cx="785192" cy="530087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E60A3F05-2688-58DB-738C-F22A2E486CC4}"/>
                </a:ext>
              </a:extLst>
            </p:cNvPr>
            <p:cNvCxnSpPr/>
            <p:nvPr/>
          </p:nvCxnSpPr>
          <p:spPr>
            <a:xfrm>
              <a:off x="6192078" y="2554356"/>
              <a:ext cx="785192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3828C50E-0365-E535-6F22-6D2E3F3AE1AF}"/>
                </a:ext>
              </a:extLst>
            </p:cNvPr>
            <p:cNvCxnSpPr>
              <a:cxnSpLocks/>
            </p:cNvCxnSpPr>
            <p:nvPr/>
          </p:nvCxnSpPr>
          <p:spPr>
            <a:xfrm>
              <a:off x="6851374" y="2454965"/>
              <a:ext cx="0" cy="530087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3F6D4F0E-02FB-04B7-552D-CF421A9940EF}"/>
              </a:ext>
            </a:extLst>
          </p:cNvPr>
          <p:cNvSpPr txBox="1"/>
          <p:nvPr/>
        </p:nvSpPr>
        <p:spPr>
          <a:xfrm>
            <a:off x="8239124" y="3303101"/>
            <a:ext cx="33697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(+) Right arm builds up energy</a:t>
            </a:r>
            <a:endParaRPr lang="nl-BE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4219B19-2665-F43A-A125-D2C4EA924830}"/>
              </a:ext>
            </a:extLst>
          </p:cNvPr>
          <p:cNvSpPr txBox="1"/>
          <p:nvPr/>
        </p:nvSpPr>
        <p:spPr>
          <a:xfrm>
            <a:off x="69575" y="2666998"/>
            <a:ext cx="384976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/>
              <a:t>(-) Flatten the clubshaft more by supinating the left wrist </a:t>
            </a:r>
            <a:r>
              <a:rPr lang="en-US" b="1" u="sng"/>
              <a:t>and</a:t>
            </a:r>
            <a:r>
              <a:rPr lang="en-US"/>
              <a:t> moving the right elbow towards the target line</a:t>
            </a:r>
          </a:p>
          <a:p>
            <a:pPr algn="r"/>
            <a:endParaRPr lang="en-US"/>
          </a:p>
          <a:p>
            <a:pPr algn="r"/>
            <a:r>
              <a:rPr lang="en-US"/>
              <a:t>Clubshaft needs to end up behind the upper body at the start of the downswing</a:t>
            </a: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60998743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BE40D04E-717B-3DAF-F6BF-85A740061C3F}"/>
              </a:ext>
            </a:extLst>
          </p:cNvPr>
          <p:cNvGrpSpPr/>
          <p:nvPr/>
        </p:nvGrpSpPr>
        <p:grpSpPr>
          <a:xfrm>
            <a:off x="6599578" y="0"/>
            <a:ext cx="6579703" cy="6858000"/>
            <a:chOff x="2305878" y="0"/>
            <a:chExt cx="6579703" cy="6858000"/>
          </a:xfrm>
        </p:grpSpPr>
        <p:pic>
          <p:nvPicPr>
            <p:cNvPr id="6" name="Picture 5" descr="A picture containing golf, sport, athletic game, sky&#10;&#10;Description automatically generated">
              <a:extLst>
                <a:ext uri="{FF2B5EF4-FFF2-40B4-BE49-F238E27FC236}">
                  <a16:creationId xmlns:a16="http://schemas.microsoft.com/office/drawing/2014/main" id="{A201738B-BC34-DDA0-C354-344AC0073C0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52875" y="0"/>
              <a:ext cx="4286250" cy="6858000"/>
            </a:xfrm>
            <a:prstGeom prst="rect">
              <a:avLst/>
            </a:prstGeom>
          </p:spPr>
        </p:pic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5641FE89-8E07-9F8C-3911-A41C99445E7C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305878" y="0"/>
              <a:ext cx="6072809" cy="685800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5FBFFADA-BE9F-11F3-DB3D-B42604BCABBE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971793" y="0"/>
              <a:ext cx="5913788" cy="6858000"/>
            </a:xfrm>
            <a:prstGeom prst="line">
              <a:avLst/>
            </a:prstGeom>
            <a:ln w="12700"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FD284D4A-EB5F-2527-AA94-25CEAA2D2911}"/>
              </a:ext>
            </a:extLst>
          </p:cNvPr>
          <p:cNvGrpSpPr/>
          <p:nvPr/>
        </p:nvGrpSpPr>
        <p:grpSpPr>
          <a:xfrm>
            <a:off x="2305878" y="0"/>
            <a:ext cx="6072809" cy="6867939"/>
            <a:chOff x="2305878" y="0"/>
            <a:chExt cx="6072809" cy="6867939"/>
          </a:xfrm>
        </p:grpSpPr>
        <p:pic>
          <p:nvPicPr>
            <p:cNvPr id="3" name="Picture 2" descr="A person playing golf on a sunny day&#10;&#10;Description automatically generated with low confidence">
              <a:extLst>
                <a:ext uri="{FF2B5EF4-FFF2-40B4-BE49-F238E27FC236}">
                  <a16:creationId xmlns:a16="http://schemas.microsoft.com/office/drawing/2014/main" id="{82E2484F-8075-D854-7EB8-3F55C0D0182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52875" y="0"/>
              <a:ext cx="4286250" cy="6858000"/>
            </a:xfrm>
            <a:prstGeom prst="rect">
              <a:avLst/>
            </a:prstGeom>
          </p:spPr>
        </p:pic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AEAFC363-F028-31C5-A074-22B5E443433F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305878" y="0"/>
              <a:ext cx="6072809" cy="685800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" name="Straight Connector 1">
              <a:extLst>
                <a:ext uri="{FF2B5EF4-FFF2-40B4-BE49-F238E27FC236}">
                  <a16:creationId xmlns:a16="http://schemas.microsoft.com/office/drawing/2014/main" id="{BD96CF68-C07E-7304-4559-CBCA2C4434BF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856381" y="9939"/>
              <a:ext cx="4224133" cy="6858000"/>
            </a:xfrm>
            <a:prstGeom prst="line">
              <a:avLst/>
            </a:prstGeom>
            <a:ln w="12700"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525A2881-3469-E82A-F928-2CC0C3B25364}"/>
              </a:ext>
            </a:extLst>
          </p:cNvPr>
          <p:cNvGrpSpPr/>
          <p:nvPr/>
        </p:nvGrpSpPr>
        <p:grpSpPr>
          <a:xfrm>
            <a:off x="6192078" y="2454965"/>
            <a:ext cx="785192" cy="530087"/>
            <a:chOff x="6192078" y="2454965"/>
            <a:chExt cx="785192" cy="530087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C495EC16-6784-F6B7-3EA0-078160B3E44F}"/>
                </a:ext>
              </a:extLst>
            </p:cNvPr>
            <p:cNvCxnSpPr/>
            <p:nvPr/>
          </p:nvCxnSpPr>
          <p:spPr>
            <a:xfrm>
              <a:off x="6192078" y="2554356"/>
              <a:ext cx="785192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29579F6E-99FA-ED68-8822-5230FAE66788}"/>
                </a:ext>
              </a:extLst>
            </p:cNvPr>
            <p:cNvCxnSpPr>
              <a:cxnSpLocks/>
            </p:cNvCxnSpPr>
            <p:nvPr/>
          </p:nvCxnSpPr>
          <p:spPr>
            <a:xfrm>
              <a:off x="6851374" y="2454965"/>
              <a:ext cx="0" cy="530087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E3F3AB2E-759A-84AC-9D3D-7D66592EB214}"/>
              </a:ext>
            </a:extLst>
          </p:cNvPr>
          <p:cNvSpPr txBox="1"/>
          <p:nvPr/>
        </p:nvSpPr>
        <p:spPr>
          <a:xfrm>
            <a:off x="9663935" y="578240"/>
            <a:ext cx="14515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>
                <a:solidFill>
                  <a:schemeClr val="accent4">
                    <a:lumMod val="60000"/>
                    <a:lumOff val="40000"/>
                  </a:schemeClr>
                </a:solidFill>
              </a:rPr>
              <a:t>BETTER</a:t>
            </a:r>
            <a:endParaRPr lang="nl-BE" sz="2800" b="1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19DE881-A6E8-CF22-FD9A-7595A21F07EB}"/>
              </a:ext>
            </a:extLst>
          </p:cNvPr>
          <p:cNvSpPr txBox="1"/>
          <p:nvPr/>
        </p:nvSpPr>
        <p:spPr>
          <a:xfrm>
            <a:off x="5403373" y="578240"/>
            <a:ext cx="13786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>
                <a:solidFill>
                  <a:schemeClr val="accent4">
                    <a:lumMod val="60000"/>
                    <a:lumOff val="40000"/>
                  </a:schemeClr>
                </a:solidFill>
              </a:rPr>
              <a:t>GOOD</a:t>
            </a:r>
            <a:endParaRPr lang="nl-BE" sz="2800" b="1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C45F420F-432F-6E86-E3D4-0A074C270E2A}"/>
              </a:ext>
            </a:extLst>
          </p:cNvPr>
          <p:cNvGrpSpPr/>
          <p:nvPr/>
        </p:nvGrpSpPr>
        <p:grpSpPr>
          <a:xfrm>
            <a:off x="9667443" y="3140764"/>
            <a:ext cx="768639" cy="615254"/>
            <a:chOff x="8295841" y="1550504"/>
            <a:chExt cx="768639" cy="615254"/>
          </a:xfrm>
        </p:grpSpPr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CF72AB02-9139-DF39-F203-F50C8FAF07A1}"/>
                </a:ext>
              </a:extLst>
            </p:cNvPr>
            <p:cNvCxnSpPr/>
            <p:nvPr/>
          </p:nvCxnSpPr>
          <p:spPr>
            <a:xfrm>
              <a:off x="8478078" y="1550504"/>
              <a:ext cx="0" cy="437322"/>
            </a:xfrm>
            <a:prstGeom prst="straightConnector1">
              <a:avLst/>
            </a:prstGeom>
            <a:ln w="34925">
              <a:solidFill>
                <a:srgbClr val="0070C0"/>
              </a:solidFill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EBA05141-AB51-3915-215E-279986FF8B83}"/>
                </a:ext>
              </a:extLst>
            </p:cNvPr>
            <p:cNvSpPr txBox="1"/>
            <p:nvPr/>
          </p:nvSpPr>
          <p:spPr>
            <a:xfrm>
              <a:off x="8295841" y="1888759"/>
              <a:ext cx="76863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>
                  <a:solidFill>
                    <a:schemeClr val="bg1"/>
                  </a:solidFill>
                </a:rPr>
                <a:t>Goal</a:t>
              </a:r>
              <a:endParaRPr lang="nl-BE" sz="1200" b="1">
                <a:solidFill>
                  <a:schemeClr val="bg1"/>
                </a:solidFill>
              </a:endParaRPr>
            </a:p>
          </p:txBody>
        </p:sp>
      </p:grp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06C6D9F7-D932-AC54-4B00-0A3DD6DB4110}"/>
              </a:ext>
            </a:extLst>
          </p:cNvPr>
          <p:cNvCxnSpPr>
            <a:cxnSpLocks/>
          </p:cNvCxnSpPr>
          <p:nvPr/>
        </p:nvCxnSpPr>
        <p:spPr>
          <a:xfrm flipH="1" flipV="1">
            <a:off x="8627163" y="0"/>
            <a:ext cx="3419061" cy="685800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22E7E8F9-3F50-6E27-B0E0-F60318D96948}"/>
              </a:ext>
            </a:extLst>
          </p:cNvPr>
          <p:cNvSpPr txBox="1"/>
          <p:nvPr/>
        </p:nvSpPr>
        <p:spPr>
          <a:xfrm>
            <a:off x="9611125" y="1958008"/>
            <a:ext cx="10338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>
                <a:solidFill>
                  <a:srgbClr val="FF0000"/>
                </a:solidFill>
              </a:rPr>
              <a:t>backswing</a:t>
            </a:r>
            <a:endParaRPr lang="nl-BE" sz="1400" b="1">
              <a:solidFill>
                <a:srgbClr val="FF0000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8AA475D-3EF7-1E7F-C352-71AC56ACDD48}"/>
              </a:ext>
            </a:extLst>
          </p:cNvPr>
          <p:cNvSpPr txBox="1"/>
          <p:nvPr/>
        </p:nvSpPr>
        <p:spPr>
          <a:xfrm>
            <a:off x="11191347" y="4416287"/>
            <a:ext cx="10338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>
                <a:solidFill>
                  <a:schemeClr val="accent4">
                    <a:lumMod val="60000"/>
                    <a:lumOff val="40000"/>
                  </a:schemeClr>
                </a:solidFill>
              </a:rPr>
              <a:t>downswing</a:t>
            </a:r>
            <a:endParaRPr lang="nl-BE" sz="1400" b="1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28D5BF2-F36D-3FF1-7986-D04E6DD7CA25}"/>
              </a:ext>
            </a:extLst>
          </p:cNvPr>
          <p:cNvSpPr txBox="1"/>
          <p:nvPr/>
        </p:nvSpPr>
        <p:spPr>
          <a:xfrm>
            <a:off x="6642544" y="4419602"/>
            <a:ext cx="10338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>
                <a:solidFill>
                  <a:schemeClr val="accent4">
                    <a:lumMod val="60000"/>
                    <a:lumOff val="40000"/>
                  </a:schemeClr>
                </a:solidFill>
              </a:rPr>
              <a:t>downswing</a:t>
            </a:r>
            <a:endParaRPr lang="nl-BE" sz="1400" b="1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2" name="Arc 21">
            <a:extLst>
              <a:ext uri="{FF2B5EF4-FFF2-40B4-BE49-F238E27FC236}">
                <a16:creationId xmlns:a16="http://schemas.microsoft.com/office/drawing/2014/main" id="{748D9D92-72E0-637F-703C-B253CDC01C56}"/>
              </a:ext>
            </a:extLst>
          </p:cNvPr>
          <p:cNvSpPr/>
          <p:nvPr/>
        </p:nvSpPr>
        <p:spPr>
          <a:xfrm rot="16680000">
            <a:off x="9031792" y="1771049"/>
            <a:ext cx="803996" cy="751269"/>
          </a:xfrm>
          <a:prstGeom prst="arc">
            <a:avLst>
              <a:gd name="adj1" fmla="val 16200000"/>
              <a:gd name="adj2" fmla="val 21504806"/>
            </a:avLst>
          </a:prstGeom>
          <a:ln>
            <a:solidFill>
              <a:schemeClr val="accent4">
                <a:lumMod val="60000"/>
                <a:lumOff val="40000"/>
              </a:schemeClr>
            </a:solidFill>
            <a:headEnd type="triangl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1C02461-3E69-CD07-33DC-D79F3A6ECDF3}"/>
              </a:ext>
            </a:extLst>
          </p:cNvPr>
          <p:cNvSpPr txBox="1"/>
          <p:nvPr/>
        </p:nvSpPr>
        <p:spPr>
          <a:xfrm>
            <a:off x="145776" y="3303101"/>
            <a:ext cx="3680807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/>
              <a:t>Downswing plane needs to be much flatter than the backswing plane </a:t>
            </a:r>
            <a:r>
              <a:rPr lang="en-US">
                <a:sym typeface="Wingdings" panose="05000000000000000000" pitchFamily="2" charset="2"/>
              </a:rPr>
              <a:t> showing an “X” as a result of the angle </a:t>
            </a:r>
            <a:r>
              <a:rPr lang="el-GR">
                <a:sym typeface="Wingdings" panose="05000000000000000000" pitchFamily="2" charset="2"/>
              </a:rPr>
              <a:t>α</a:t>
            </a:r>
            <a:r>
              <a:rPr lang="en-US">
                <a:sym typeface="Wingdings" panose="05000000000000000000" pitchFamily="2" charset="2"/>
              </a:rPr>
              <a:t> between both planes</a:t>
            </a:r>
          </a:p>
          <a:p>
            <a:pPr algn="just"/>
            <a:endParaRPr lang="en-US">
              <a:sym typeface="Wingdings" panose="05000000000000000000" pitchFamily="2" charset="2"/>
            </a:endParaRPr>
          </a:p>
          <a:p>
            <a:pPr algn="just"/>
            <a:r>
              <a:rPr lang="en-US">
                <a:sym typeface="Wingdings" panose="05000000000000000000" pitchFamily="2" charset="2"/>
              </a:rPr>
              <a:t>The goal is to get the downswing plane as close as possible to the initial white plane, in particular the clubhead</a:t>
            </a:r>
            <a:endParaRPr lang="nl-BE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1CA7583-417C-CED3-454B-A2306FDBF71F}"/>
              </a:ext>
            </a:extLst>
          </p:cNvPr>
          <p:cNvSpPr txBox="1"/>
          <p:nvPr/>
        </p:nvSpPr>
        <p:spPr>
          <a:xfrm>
            <a:off x="8983949" y="1727175"/>
            <a:ext cx="6634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400">
                <a:solidFill>
                  <a:schemeClr val="accent4">
                    <a:lumMod val="60000"/>
                    <a:lumOff val="40000"/>
                  </a:schemeClr>
                </a:solidFill>
              </a:rPr>
              <a:t>α</a:t>
            </a:r>
            <a:endParaRPr lang="nl-BE" sz="240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907477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sport, golf, athletic game, sky&#10;&#10;Description automatically generated">
            <a:extLst>
              <a:ext uri="{FF2B5EF4-FFF2-40B4-BE49-F238E27FC236}">
                <a16:creationId xmlns:a16="http://schemas.microsoft.com/office/drawing/2014/main" id="{190A9126-F21B-F9C2-3A8A-BBD72CD093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2875" y="0"/>
            <a:ext cx="4286250" cy="685800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A02A19F4-E5F6-6F4C-57AA-12909E0A1EB7}"/>
              </a:ext>
            </a:extLst>
          </p:cNvPr>
          <p:cNvCxnSpPr>
            <a:cxnSpLocks/>
          </p:cNvCxnSpPr>
          <p:nvPr/>
        </p:nvCxnSpPr>
        <p:spPr>
          <a:xfrm flipH="1" flipV="1">
            <a:off x="2305878" y="0"/>
            <a:ext cx="6072809" cy="685800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">
            <a:extLst>
              <a:ext uri="{FF2B5EF4-FFF2-40B4-BE49-F238E27FC236}">
                <a16:creationId xmlns:a16="http://schemas.microsoft.com/office/drawing/2014/main" id="{4CD17F40-D149-77C5-0872-B86B3FBE30D2}"/>
              </a:ext>
            </a:extLst>
          </p:cNvPr>
          <p:cNvGrpSpPr/>
          <p:nvPr/>
        </p:nvGrpSpPr>
        <p:grpSpPr>
          <a:xfrm>
            <a:off x="6192078" y="2454965"/>
            <a:ext cx="785192" cy="530087"/>
            <a:chOff x="6192078" y="2454965"/>
            <a:chExt cx="785192" cy="530087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98000FAB-78CD-AA85-7ED4-9561BEA61D94}"/>
                </a:ext>
              </a:extLst>
            </p:cNvPr>
            <p:cNvCxnSpPr/>
            <p:nvPr/>
          </p:nvCxnSpPr>
          <p:spPr>
            <a:xfrm>
              <a:off x="6192078" y="2554356"/>
              <a:ext cx="785192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16ADB023-41BB-B208-9A06-E9A103F3CD49}"/>
                </a:ext>
              </a:extLst>
            </p:cNvPr>
            <p:cNvCxnSpPr>
              <a:cxnSpLocks/>
            </p:cNvCxnSpPr>
            <p:nvPr/>
          </p:nvCxnSpPr>
          <p:spPr>
            <a:xfrm>
              <a:off x="6851374" y="2454965"/>
              <a:ext cx="0" cy="530087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Oval 6">
            <a:extLst>
              <a:ext uri="{FF2B5EF4-FFF2-40B4-BE49-F238E27FC236}">
                <a16:creationId xmlns:a16="http://schemas.microsoft.com/office/drawing/2014/main" id="{F22A8632-9DFE-00AE-0CA2-4FF0695C6270}"/>
              </a:ext>
            </a:extLst>
          </p:cNvPr>
          <p:cNvSpPr>
            <a:spLocks noChangeAspect="1"/>
          </p:cNvSpPr>
          <p:nvPr/>
        </p:nvSpPr>
        <p:spPr>
          <a:xfrm>
            <a:off x="5901855" y="3410887"/>
            <a:ext cx="360000" cy="360000"/>
          </a:xfrm>
          <a:prstGeom prst="ellipse">
            <a:avLst/>
          </a:pr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D4E3D04-B526-00C5-FADE-9A29EA69F685}"/>
              </a:ext>
            </a:extLst>
          </p:cNvPr>
          <p:cNvSpPr txBox="1"/>
          <p:nvPr/>
        </p:nvSpPr>
        <p:spPr>
          <a:xfrm>
            <a:off x="8239124" y="3501881"/>
            <a:ext cx="358844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/>
              <a:t>(+) Clubhead will be inside when the clubshaft is horizontal </a:t>
            </a:r>
            <a:r>
              <a:rPr lang="en-US">
                <a:sym typeface="Wingdings" panose="05000000000000000000" pitchFamily="2" charset="2"/>
              </a:rPr>
              <a:t> draw</a:t>
            </a:r>
          </a:p>
          <a:p>
            <a:pPr algn="just"/>
            <a:endParaRPr lang="en-US">
              <a:sym typeface="Wingdings" panose="05000000000000000000" pitchFamily="2" charset="2"/>
            </a:endParaRPr>
          </a:p>
          <a:p>
            <a:pPr algn="just"/>
            <a:r>
              <a:rPr lang="en-US">
                <a:sym typeface="Wingdings" panose="05000000000000000000" pitchFamily="2" charset="2"/>
              </a:rPr>
              <a:t>Practice the swing starting with a flat right hand throwing a ball (Ben HOGAN)</a:t>
            </a: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57310176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athletic game, sport, golf, sports equipment&#10;&#10;Description automatically generated">
            <a:extLst>
              <a:ext uri="{FF2B5EF4-FFF2-40B4-BE49-F238E27FC236}">
                <a16:creationId xmlns:a16="http://schemas.microsoft.com/office/drawing/2014/main" id="{44572979-C9F8-B288-69A9-E087828B79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2875" y="0"/>
            <a:ext cx="4286250" cy="685800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03495066-7B49-3B6C-9EFF-CDC40C4077EC}"/>
              </a:ext>
            </a:extLst>
          </p:cNvPr>
          <p:cNvCxnSpPr>
            <a:cxnSpLocks/>
          </p:cNvCxnSpPr>
          <p:nvPr/>
        </p:nvCxnSpPr>
        <p:spPr>
          <a:xfrm flipH="1" flipV="1">
            <a:off x="2305878" y="0"/>
            <a:ext cx="6072809" cy="685800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">
            <a:extLst>
              <a:ext uri="{FF2B5EF4-FFF2-40B4-BE49-F238E27FC236}">
                <a16:creationId xmlns:a16="http://schemas.microsoft.com/office/drawing/2014/main" id="{167A717D-F91A-A7E0-3BC1-54261DFF20C2}"/>
              </a:ext>
            </a:extLst>
          </p:cNvPr>
          <p:cNvGrpSpPr/>
          <p:nvPr/>
        </p:nvGrpSpPr>
        <p:grpSpPr>
          <a:xfrm>
            <a:off x="6192078" y="2454965"/>
            <a:ext cx="785192" cy="530087"/>
            <a:chOff x="6192078" y="2454965"/>
            <a:chExt cx="785192" cy="530087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5ABFAC1C-993F-FA9F-93FA-C48A5DC4CFF2}"/>
                </a:ext>
              </a:extLst>
            </p:cNvPr>
            <p:cNvCxnSpPr/>
            <p:nvPr/>
          </p:nvCxnSpPr>
          <p:spPr>
            <a:xfrm>
              <a:off x="6192078" y="2554356"/>
              <a:ext cx="785192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47227882-75D4-30B8-AA2D-4B30495E52A7}"/>
                </a:ext>
              </a:extLst>
            </p:cNvPr>
            <p:cNvCxnSpPr>
              <a:cxnSpLocks/>
            </p:cNvCxnSpPr>
            <p:nvPr/>
          </p:nvCxnSpPr>
          <p:spPr>
            <a:xfrm>
              <a:off x="6851374" y="2454965"/>
              <a:ext cx="0" cy="530087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9A3BF4D1-34B9-5832-8496-FE78564DF7DB}"/>
              </a:ext>
            </a:extLst>
          </p:cNvPr>
          <p:cNvCxnSpPr>
            <a:cxnSpLocks/>
          </p:cNvCxnSpPr>
          <p:nvPr/>
        </p:nvCxnSpPr>
        <p:spPr>
          <a:xfrm>
            <a:off x="5834270" y="3617843"/>
            <a:ext cx="427383" cy="526774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FEC7F88B-6A86-81FA-191F-3306949872BF}"/>
              </a:ext>
            </a:extLst>
          </p:cNvPr>
          <p:cNvCxnSpPr>
            <a:cxnSpLocks/>
          </p:cNvCxnSpPr>
          <p:nvPr/>
        </p:nvCxnSpPr>
        <p:spPr>
          <a:xfrm flipH="1">
            <a:off x="5834270" y="3518452"/>
            <a:ext cx="261730" cy="188844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6EA01A58-9BDC-F14D-3A93-C7093F9A4347}"/>
              </a:ext>
            </a:extLst>
          </p:cNvPr>
          <p:cNvCxnSpPr>
            <a:cxnSpLocks/>
          </p:cNvCxnSpPr>
          <p:nvPr/>
        </p:nvCxnSpPr>
        <p:spPr>
          <a:xfrm>
            <a:off x="6096000" y="3429000"/>
            <a:ext cx="165653" cy="715617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EBBF3D20-1450-1727-0E48-F4BF7DD6C7E8}"/>
              </a:ext>
            </a:extLst>
          </p:cNvPr>
          <p:cNvSpPr txBox="1"/>
          <p:nvPr/>
        </p:nvSpPr>
        <p:spPr>
          <a:xfrm>
            <a:off x="8239124" y="3690727"/>
            <a:ext cx="38269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/>
              <a:t>(+) Just before impact, there is still an opening between both arms, right elbow is positioned close to the right hip, right arm is ready to fire</a:t>
            </a: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23386140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playing golf on a golf course&#10;&#10;Description automatically generated with medium confidence">
            <a:extLst>
              <a:ext uri="{FF2B5EF4-FFF2-40B4-BE49-F238E27FC236}">
                <a16:creationId xmlns:a16="http://schemas.microsoft.com/office/drawing/2014/main" id="{FB80B98F-5952-DD2C-EE97-1B4A629DD8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2875" y="0"/>
            <a:ext cx="4286250" cy="685800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973529E6-229E-A1EE-2A1D-36EA2E3D232F}"/>
              </a:ext>
            </a:extLst>
          </p:cNvPr>
          <p:cNvCxnSpPr>
            <a:cxnSpLocks/>
          </p:cNvCxnSpPr>
          <p:nvPr/>
        </p:nvCxnSpPr>
        <p:spPr>
          <a:xfrm flipH="1" flipV="1">
            <a:off x="2305878" y="0"/>
            <a:ext cx="6072809" cy="685800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">
            <a:extLst>
              <a:ext uri="{FF2B5EF4-FFF2-40B4-BE49-F238E27FC236}">
                <a16:creationId xmlns:a16="http://schemas.microsoft.com/office/drawing/2014/main" id="{27B83D4B-0776-FAE8-B88F-6762FEA7217C}"/>
              </a:ext>
            </a:extLst>
          </p:cNvPr>
          <p:cNvGrpSpPr/>
          <p:nvPr/>
        </p:nvGrpSpPr>
        <p:grpSpPr>
          <a:xfrm>
            <a:off x="6192078" y="2454965"/>
            <a:ext cx="785192" cy="530087"/>
            <a:chOff x="6192078" y="2454965"/>
            <a:chExt cx="785192" cy="530087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D589440B-11EE-6C1E-4636-4035FE8A2DD3}"/>
                </a:ext>
              </a:extLst>
            </p:cNvPr>
            <p:cNvCxnSpPr/>
            <p:nvPr/>
          </p:nvCxnSpPr>
          <p:spPr>
            <a:xfrm>
              <a:off x="6192078" y="2554356"/>
              <a:ext cx="785192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4BEBAB86-D986-06F0-A4CA-85595614C930}"/>
                </a:ext>
              </a:extLst>
            </p:cNvPr>
            <p:cNvCxnSpPr>
              <a:cxnSpLocks/>
            </p:cNvCxnSpPr>
            <p:nvPr/>
          </p:nvCxnSpPr>
          <p:spPr>
            <a:xfrm>
              <a:off x="6851374" y="2454965"/>
              <a:ext cx="0" cy="530087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9114AABA-5782-19DF-C19B-8B0EE76D6B64}"/>
              </a:ext>
            </a:extLst>
          </p:cNvPr>
          <p:cNvSpPr txBox="1"/>
          <p:nvPr/>
        </p:nvSpPr>
        <p:spPr>
          <a:xfrm>
            <a:off x="8239124" y="4873478"/>
            <a:ext cx="382698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/>
              <a:t>(+) At impact, the hands are closer to the target than the ball</a:t>
            </a:r>
          </a:p>
          <a:p>
            <a:pPr algn="just"/>
            <a:endParaRPr lang="nl-BE"/>
          </a:p>
          <a:p>
            <a:pPr algn="just"/>
            <a:r>
              <a:rPr lang="en-US"/>
              <a:t>(+) Clubface touches the ground </a:t>
            </a:r>
            <a:r>
              <a:rPr lang="en-US" b="1" u="sng"/>
              <a:t>after</a:t>
            </a:r>
            <a:r>
              <a:rPr lang="en-US"/>
              <a:t> the ball’s starting position</a:t>
            </a:r>
          </a:p>
        </p:txBody>
      </p:sp>
    </p:spTree>
    <p:extLst>
      <p:ext uri="{BB962C8B-B14F-4D97-AF65-F5344CB8AC3E}">
        <p14:creationId xmlns:p14="http://schemas.microsoft.com/office/powerpoint/2010/main" val="325091434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playing golf on a green field&#10;&#10;Description automatically generated with low confidence">
            <a:extLst>
              <a:ext uri="{FF2B5EF4-FFF2-40B4-BE49-F238E27FC236}">
                <a16:creationId xmlns:a16="http://schemas.microsoft.com/office/drawing/2014/main" id="{26E1E723-51E9-A970-3064-E06D01EA72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2875" y="0"/>
            <a:ext cx="4286250" cy="685800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464DE742-0A01-F478-D2C8-62F3491D6B31}"/>
              </a:ext>
            </a:extLst>
          </p:cNvPr>
          <p:cNvCxnSpPr>
            <a:cxnSpLocks/>
          </p:cNvCxnSpPr>
          <p:nvPr/>
        </p:nvCxnSpPr>
        <p:spPr>
          <a:xfrm flipH="1" flipV="1">
            <a:off x="2305878" y="0"/>
            <a:ext cx="6072809" cy="685800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">
            <a:extLst>
              <a:ext uri="{FF2B5EF4-FFF2-40B4-BE49-F238E27FC236}">
                <a16:creationId xmlns:a16="http://schemas.microsoft.com/office/drawing/2014/main" id="{DF47DBB9-0F92-65AA-9B3B-3D77F9055F1B}"/>
              </a:ext>
            </a:extLst>
          </p:cNvPr>
          <p:cNvGrpSpPr/>
          <p:nvPr/>
        </p:nvGrpSpPr>
        <p:grpSpPr>
          <a:xfrm>
            <a:off x="6192078" y="2454965"/>
            <a:ext cx="785192" cy="530087"/>
            <a:chOff x="6192078" y="2454965"/>
            <a:chExt cx="785192" cy="530087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BDC60A9C-D9CE-1C75-A2EC-01BB0863A97E}"/>
                </a:ext>
              </a:extLst>
            </p:cNvPr>
            <p:cNvCxnSpPr/>
            <p:nvPr/>
          </p:nvCxnSpPr>
          <p:spPr>
            <a:xfrm>
              <a:off x="6192078" y="2554356"/>
              <a:ext cx="785192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5A56D9A4-9520-7B6E-FE6E-6E72509542ED}"/>
                </a:ext>
              </a:extLst>
            </p:cNvPr>
            <p:cNvCxnSpPr>
              <a:cxnSpLocks/>
            </p:cNvCxnSpPr>
            <p:nvPr/>
          </p:nvCxnSpPr>
          <p:spPr>
            <a:xfrm>
              <a:off x="6851374" y="2454965"/>
              <a:ext cx="0" cy="530087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41186558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swinging a golf club&#10;&#10;Description automatically generated with medium confidence">
            <a:extLst>
              <a:ext uri="{FF2B5EF4-FFF2-40B4-BE49-F238E27FC236}">
                <a16:creationId xmlns:a16="http://schemas.microsoft.com/office/drawing/2014/main" id="{196503F5-1BD3-807B-4403-B2C838C131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2875" y="0"/>
            <a:ext cx="4286250" cy="685800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C7A46FAF-5F22-ABCE-99F8-1BDF66193D2E}"/>
              </a:ext>
            </a:extLst>
          </p:cNvPr>
          <p:cNvCxnSpPr>
            <a:cxnSpLocks/>
          </p:cNvCxnSpPr>
          <p:nvPr/>
        </p:nvCxnSpPr>
        <p:spPr>
          <a:xfrm flipH="1" flipV="1">
            <a:off x="2305878" y="0"/>
            <a:ext cx="6072809" cy="685800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">
            <a:extLst>
              <a:ext uri="{FF2B5EF4-FFF2-40B4-BE49-F238E27FC236}">
                <a16:creationId xmlns:a16="http://schemas.microsoft.com/office/drawing/2014/main" id="{A8FDD776-9E6F-3A7E-BBCA-149AEFD3E94A}"/>
              </a:ext>
            </a:extLst>
          </p:cNvPr>
          <p:cNvGrpSpPr/>
          <p:nvPr/>
        </p:nvGrpSpPr>
        <p:grpSpPr>
          <a:xfrm>
            <a:off x="6192078" y="2454965"/>
            <a:ext cx="785192" cy="530087"/>
            <a:chOff x="6192078" y="2454965"/>
            <a:chExt cx="785192" cy="530087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1026477E-F193-928B-6E79-5DC14169678A}"/>
                </a:ext>
              </a:extLst>
            </p:cNvPr>
            <p:cNvCxnSpPr/>
            <p:nvPr/>
          </p:nvCxnSpPr>
          <p:spPr>
            <a:xfrm>
              <a:off x="6192078" y="2554356"/>
              <a:ext cx="785192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F45B0689-6D34-1AFE-BE4B-D33165A88A52}"/>
                </a:ext>
              </a:extLst>
            </p:cNvPr>
            <p:cNvCxnSpPr>
              <a:cxnSpLocks/>
            </p:cNvCxnSpPr>
            <p:nvPr/>
          </p:nvCxnSpPr>
          <p:spPr>
            <a:xfrm>
              <a:off x="6851374" y="2454965"/>
              <a:ext cx="0" cy="530087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09509181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swinging a golf club&#10;&#10;Description automatically generated">
            <a:extLst>
              <a:ext uri="{FF2B5EF4-FFF2-40B4-BE49-F238E27FC236}">
                <a16:creationId xmlns:a16="http://schemas.microsoft.com/office/drawing/2014/main" id="{3176EDE5-EA7C-2FE5-93DC-E71440564B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2875" y="0"/>
            <a:ext cx="4286250" cy="685800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BBECFF2E-9E9D-7261-E904-9B3229666D40}"/>
              </a:ext>
            </a:extLst>
          </p:cNvPr>
          <p:cNvCxnSpPr>
            <a:cxnSpLocks/>
          </p:cNvCxnSpPr>
          <p:nvPr/>
        </p:nvCxnSpPr>
        <p:spPr>
          <a:xfrm flipH="1" flipV="1">
            <a:off x="2305878" y="0"/>
            <a:ext cx="6072809" cy="685800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">
            <a:extLst>
              <a:ext uri="{FF2B5EF4-FFF2-40B4-BE49-F238E27FC236}">
                <a16:creationId xmlns:a16="http://schemas.microsoft.com/office/drawing/2014/main" id="{8C6CD402-7A4A-D68D-7FE5-071FCC3B437F}"/>
              </a:ext>
            </a:extLst>
          </p:cNvPr>
          <p:cNvGrpSpPr/>
          <p:nvPr/>
        </p:nvGrpSpPr>
        <p:grpSpPr>
          <a:xfrm>
            <a:off x="6192078" y="2454965"/>
            <a:ext cx="785192" cy="530087"/>
            <a:chOff x="6192078" y="2454965"/>
            <a:chExt cx="785192" cy="530087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49A64F63-FD4B-9D99-8582-FE912CCB15F6}"/>
                </a:ext>
              </a:extLst>
            </p:cNvPr>
            <p:cNvCxnSpPr/>
            <p:nvPr/>
          </p:nvCxnSpPr>
          <p:spPr>
            <a:xfrm>
              <a:off x="6192078" y="2554356"/>
              <a:ext cx="785192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4562661E-EFBB-D5F6-EFFA-7BC93441A3D0}"/>
                </a:ext>
              </a:extLst>
            </p:cNvPr>
            <p:cNvCxnSpPr>
              <a:cxnSpLocks/>
            </p:cNvCxnSpPr>
            <p:nvPr/>
          </p:nvCxnSpPr>
          <p:spPr>
            <a:xfrm>
              <a:off x="6851374" y="2454965"/>
              <a:ext cx="0" cy="530087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90350118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swinging a golf club&#10;&#10;Description automatically generated">
            <a:extLst>
              <a:ext uri="{FF2B5EF4-FFF2-40B4-BE49-F238E27FC236}">
                <a16:creationId xmlns:a16="http://schemas.microsoft.com/office/drawing/2014/main" id="{5B32CDDB-E306-F305-BA99-B42303E887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2875" y="0"/>
            <a:ext cx="4286250" cy="685800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1B2A5251-9251-CB7D-0AA7-2776DAB99A6A}"/>
              </a:ext>
            </a:extLst>
          </p:cNvPr>
          <p:cNvCxnSpPr>
            <a:cxnSpLocks/>
          </p:cNvCxnSpPr>
          <p:nvPr/>
        </p:nvCxnSpPr>
        <p:spPr>
          <a:xfrm flipH="1" flipV="1">
            <a:off x="2305878" y="0"/>
            <a:ext cx="6072809" cy="685800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5837593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swinging a golf club&#10;&#10;Description automatically generated">
            <a:extLst>
              <a:ext uri="{FF2B5EF4-FFF2-40B4-BE49-F238E27FC236}">
                <a16:creationId xmlns:a16="http://schemas.microsoft.com/office/drawing/2014/main" id="{1733CAB7-CE25-6AD6-D150-5DEEDDF222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2875" y="0"/>
            <a:ext cx="42862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626037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swinging a golf club&#10;&#10;Description automatically generated">
            <a:extLst>
              <a:ext uri="{FF2B5EF4-FFF2-40B4-BE49-F238E27FC236}">
                <a16:creationId xmlns:a16="http://schemas.microsoft.com/office/drawing/2014/main" id="{FAE80703-98BC-C2F5-F4D6-A1398DD0F1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2875" y="0"/>
            <a:ext cx="42862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53859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swinging a golf club&#10;&#10;Description automatically generated">
            <a:extLst>
              <a:ext uri="{FF2B5EF4-FFF2-40B4-BE49-F238E27FC236}">
                <a16:creationId xmlns:a16="http://schemas.microsoft.com/office/drawing/2014/main" id="{21582B98-8261-AAFD-FB57-88D1B05AFA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2875" y="0"/>
            <a:ext cx="42862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00270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swinging a golf club&#10;&#10;Description automatically generated">
            <a:extLst>
              <a:ext uri="{FF2B5EF4-FFF2-40B4-BE49-F238E27FC236}">
                <a16:creationId xmlns:a16="http://schemas.microsoft.com/office/drawing/2014/main" id="{DBBD5932-EAB6-5DAC-831A-686AD1DD3C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2875" y="0"/>
            <a:ext cx="42862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442342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swinging a golf club&#10;&#10;Description automatically generated">
            <a:extLst>
              <a:ext uri="{FF2B5EF4-FFF2-40B4-BE49-F238E27FC236}">
                <a16:creationId xmlns:a16="http://schemas.microsoft.com/office/drawing/2014/main" id="{97C07CD5-87D5-5055-2723-CE5116ACE7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2875" y="0"/>
            <a:ext cx="4286250" cy="685800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66B0EE13-11A0-1EAA-5B8F-73FD88C8C9DC}"/>
              </a:ext>
            </a:extLst>
          </p:cNvPr>
          <p:cNvCxnSpPr>
            <a:cxnSpLocks/>
          </p:cNvCxnSpPr>
          <p:nvPr/>
        </p:nvCxnSpPr>
        <p:spPr>
          <a:xfrm flipH="1" flipV="1">
            <a:off x="3945835" y="2286000"/>
            <a:ext cx="4293290" cy="1172817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7CA934C-78B5-5C77-B2E0-DFABA57C042D}"/>
              </a:ext>
            </a:extLst>
          </p:cNvPr>
          <p:cNvCxnSpPr>
            <a:cxnSpLocks/>
          </p:cNvCxnSpPr>
          <p:nvPr/>
        </p:nvCxnSpPr>
        <p:spPr>
          <a:xfrm flipH="1" flipV="1">
            <a:off x="3952875" y="1779104"/>
            <a:ext cx="4279626" cy="1176131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D39B7D99-C0C7-8489-80C9-D3FED0B5A622}"/>
              </a:ext>
            </a:extLst>
          </p:cNvPr>
          <p:cNvSpPr txBox="1"/>
          <p:nvPr/>
        </p:nvSpPr>
        <p:spPr>
          <a:xfrm>
            <a:off x="8239124" y="5211404"/>
            <a:ext cx="34890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/>
              <a:t>(+) Right foot rests on the tip, just like Tiger Woods does</a:t>
            </a:r>
            <a:endParaRPr lang="nl-BE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4319E47-2328-1CC1-F186-F048B93CDDDF}"/>
              </a:ext>
            </a:extLst>
          </p:cNvPr>
          <p:cNvSpPr txBox="1"/>
          <p:nvPr/>
        </p:nvSpPr>
        <p:spPr>
          <a:xfrm>
            <a:off x="8242440" y="3067867"/>
            <a:ext cx="30219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(+) Shaft // shoulder line</a:t>
            </a: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71353299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171AF2-9A27-A8C0-2585-1063DB0076E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>
                <a:solidFill>
                  <a:srgbClr val="FF0000"/>
                </a:solidFill>
              </a:rPr>
              <a:t>Appendices</a:t>
            </a:r>
            <a:endParaRPr lang="nl-BE" b="1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117074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FEB611C4-81F9-1F7B-83B2-1A431F972598}"/>
              </a:ext>
            </a:extLst>
          </p:cNvPr>
          <p:cNvGrpSpPr/>
          <p:nvPr/>
        </p:nvGrpSpPr>
        <p:grpSpPr>
          <a:xfrm>
            <a:off x="2305878" y="0"/>
            <a:ext cx="6072809" cy="6858000"/>
            <a:chOff x="2305878" y="0"/>
            <a:chExt cx="6072809" cy="6858000"/>
          </a:xfrm>
        </p:grpSpPr>
        <p:pic>
          <p:nvPicPr>
            <p:cNvPr id="3" name="Picture 2" descr="A person playing golf on a grass field&#10;&#10;Description automatically generated with low confidence">
              <a:extLst>
                <a:ext uri="{FF2B5EF4-FFF2-40B4-BE49-F238E27FC236}">
                  <a16:creationId xmlns:a16="http://schemas.microsoft.com/office/drawing/2014/main" id="{7E3DE155-0936-A00A-EE92-7D8D1BAD4A8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52875" y="0"/>
              <a:ext cx="4286250" cy="6858000"/>
            </a:xfrm>
            <a:prstGeom prst="rect">
              <a:avLst/>
            </a:prstGeom>
          </p:spPr>
        </p:pic>
        <p:cxnSp>
          <p:nvCxnSpPr>
            <p:cNvPr id="2" name="Straight Connector 1">
              <a:extLst>
                <a:ext uri="{FF2B5EF4-FFF2-40B4-BE49-F238E27FC236}">
                  <a16:creationId xmlns:a16="http://schemas.microsoft.com/office/drawing/2014/main" id="{32E80C02-C08B-E06D-6150-D88567818E5B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305878" y="0"/>
              <a:ext cx="6072809" cy="685800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Right Triangle 3">
              <a:extLst>
                <a:ext uri="{FF2B5EF4-FFF2-40B4-BE49-F238E27FC236}">
                  <a16:creationId xmlns:a16="http://schemas.microsoft.com/office/drawing/2014/main" id="{511F569C-4BAB-A3EC-2756-CE47B64C5163}"/>
                </a:ext>
              </a:extLst>
            </p:cNvPr>
            <p:cNvSpPr/>
            <p:nvPr/>
          </p:nvSpPr>
          <p:spPr>
            <a:xfrm>
              <a:off x="5857462" y="3756991"/>
              <a:ext cx="188844" cy="198781"/>
            </a:xfrm>
            <a:prstGeom prst="rtTriangle">
              <a:avLst/>
            </a:prstGeom>
            <a:noFill/>
            <a:ln w="28575">
              <a:solidFill>
                <a:srgbClr val="FF0000"/>
              </a:solidFill>
            </a:ln>
            <a:scene3d>
              <a:camera prst="orthographicFront">
                <a:rot lat="0" lon="10800000" rev="0"/>
              </a:camera>
              <a:lightRig rig="threePt" dir="t"/>
            </a:scene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/>
            </a:p>
          </p:txBody>
        </p: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7ECE3ECA-7186-5839-FAFB-774E8FC9E234}"/>
                </a:ext>
              </a:extLst>
            </p:cNvPr>
            <p:cNvGrpSpPr/>
            <p:nvPr/>
          </p:nvGrpSpPr>
          <p:grpSpPr>
            <a:xfrm>
              <a:off x="6192078" y="2454965"/>
              <a:ext cx="785192" cy="530087"/>
              <a:chOff x="6192078" y="2454965"/>
              <a:chExt cx="785192" cy="530087"/>
            </a:xfrm>
          </p:grpSpPr>
          <p:cxnSp>
            <p:nvCxnSpPr>
              <p:cNvPr id="6" name="Straight Connector 5">
                <a:extLst>
                  <a:ext uri="{FF2B5EF4-FFF2-40B4-BE49-F238E27FC236}">
                    <a16:creationId xmlns:a16="http://schemas.microsoft.com/office/drawing/2014/main" id="{D72514DC-B5CD-F58B-0550-9E8F9FED65E0}"/>
                  </a:ext>
                </a:extLst>
              </p:cNvPr>
              <p:cNvCxnSpPr/>
              <p:nvPr/>
            </p:nvCxnSpPr>
            <p:spPr>
              <a:xfrm>
                <a:off x="6192078" y="2554356"/>
                <a:ext cx="785192" cy="0"/>
              </a:xfrm>
              <a:prstGeom prst="line">
                <a:avLst/>
              </a:prstGeom>
              <a:ln w="127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" name="Straight Connector 6">
                <a:extLst>
                  <a:ext uri="{FF2B5EF4-FFF2-40B4-BE49-F238E27FC236}">
                    <a16:creationId xmlns:a16="http://schemas.microsoft.com/office/drawing/2014/main" id="{5C711EEA-4CA5-5F00-41C0-D2DD7FDC718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851374" y="2454965"/>
                <a:ext cx="0" cy="530087"/>
              </a:xfrm>
              <a:prstGeom prst="line">
                <a:avLst/>
              </a:prstGeom>
              <a:ln w="127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58671015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CF422C0E-F55E-38BB-94DE-B8E5D183917D}"/>
              </a:ext>
            </a:extLst>
          </p:cNvPr>
          <p:cNvGrpSpPr/>
          <p:nvPr/>
        </p:nvGrpSpPr>
        <p:grpSpPr>
          <a:xfrm>
            <a:off x="2415207" y="0"/>
            <a:ext cx="6072809" cy="6858000"/>
            <a:chOff x="2415207" y="0"/>
            <a:chExt cx="6072809" cy="6858000"/>
          </a:xfrm>
        </p:grpSpPr>
        <p:pic>
          <p:nvPicPr>
            <p:cNvPr id="3" name="Picture 2" descr="A person swinging a golf club&#10;&#10;Description automatically generated">
              <a:extLst>
                <a:ext uri="{FF2B5EF4-FFF2-40B4-BE49-F238E27FC236}">
                  <a16:creationId xmlns:a16="http://schemas.microsoft.com/office/drawing/2014/main" id="{3B2AE00C-D329-3D9C-CBC5-608A9DF28CB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52875" y="0"/>
              <a:ext cx="4286250" cy="6858000"/>
            </a:xfrm>
            <a:prstGeom prst="rect">
              <a:avLst/>
            </a:prstGeom>
          </p:spPr>
        </p:pic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7984986F-7ADA-E557-424A-A2CD9A5F424E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415207" y="0"/>
              <a:ext cx="6072809" cy="685800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" name="Straight Connector 1">
              <a:extLst>
                <a:ext uri="{FF2B5EF4-FFF2-40B4-BE49-F238E27FC236}">
                  <a16:creationId xmlns:a16="http://schemas.microsoft.com/office/drawing/2014/main" id="{04CB8399-CFAF-9473-3859-EA90DC75DF05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393096" y="0"/>
              <a:ext cx="3419061" cy="6858000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26801429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FDE30A9D-FB35-A8E1-4D9D-AB3DE3A63668}"/>
              </a:ext>
            </a:extLst>
          </p:cNvPr>
          <p:cNvGrpSpPr/>
          <p:nvPr/>
        </p:nvGrpSpPr>
        <p:grpSpPr>
          <a:xfrm>
            <a:off x="2305878" y="0"/>
            <a:ext cx="6579703" cy="6858000"/>
            <a:chOff x="2305878" y="0"/>
            <a:chExt cx="6579703" cy="6858000"/>
          </a:xfrm>
        </p:grpSpPr>
        <p:pic>
          <p:nvPicPr>
            <p:cNvPr id="3" name="Picture 2" descr="A picture containing golf, sport, athletic game, sky&#10;&#10;Description automatically generated">
              <a:extLst>
                <a:ext uri="{FF2B5EF4-FFF2-40B4-BE49-F238E27FC236}">
                  <a16:creationId xmlns:a16="http://schemas.microsoft.com/office/drawing/2014/main" id="{FA3A006F-2095-0D74-44D3-110657BA526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52875" y="0"/>
              <a:ext cx="4286250" cy="6858000"/>
            </a:xfrm>
            <a:prstGeom prst="rect">
              <a:avLst/>
            </a:prstGeom>
          </p:spPr>
        </p:pic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321E12D0-9F28-8FD1-11A0-0E772FA66973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305878" y="0"/>
              <a:ext cx="6072809" cy="685800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" name="Straight Connector 1">
              <a:extLst>
                <a:ext uri="{FF2B5EF4-FFF2-40B4-BE49-F238E27FC236}">
                  <a16:creationId xmlns:a16="http://schemas.microsoft.com/office/drawing/2014/main" id="{9295742B-61C4-5558-3AE2-939A8A5B0FE0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971793" y="0"/>
              <a:ext cx="5913788" cy="6858000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6796290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335</TotalTime>
  <Words>561</Words>
  <Application>Microsoft Office PowerPoint</Application>
  <PresentationFormat>Widescreen</PresentationFormat>
  <Paragraphs>79</Paragraphs>
  <Slides>42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6" baseType="lpstr">
      <vt:lpstr>Arial</vt:lpstr>
      <vt:lpstr>Calibri</vt:lpstr>
      <vt:lpstr>Calibri Light</vt:lpstr>
      <vt:lpstr>Office Theme</vt:lpstr>
      <vt:lpstr>Golfswing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Appendices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Peter Van Cauwenbergh</dc:creator>
  <cp:lastModifiedBy>Peter Van Cauwenbergh</cp:lastModifiedBy>
  <cp:revision>17</cp:revision>
  <dcterms:created xsi:type="dcterms:W3CDTF">2023-06-10T10:51:39Z</dcterms:created>
  <dcterms:modified xsi:type="dcterms:W3CDTF">2023-06-11T09:41:12Z</dcterms:modified>
</cp:coreProperties>
</file>